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2" r:id="rId4"/>
    <p:sldId id="273" r:id="rId5"/>
    <p:sldId id="274" r:id="rId6"/>
    <p:sldId id="275" r:id="rId7"/>
    <p:sldId id="262" r:id="rId8"/>
    <p:sldId id="279" r:id="rId9"/>
    <p:sldId id="263" r:id="rId10"/>
    <p:sldId id="264" r:id="rId11"/>
    <p:sldId id="265" r:id="rId12"/>
    <p:sldId id="266" r:id="rId13"/>
    <p:sldId id="267" r:id="rId14"/>
    <p:sldId id="268" r:id="rId15"/>
    <p:sldId id="269" r:id="rId16"/>
    <p:sldId id="280" r:id="rId17"/>
    <p:sldId id="270" r:id="rId18"/>
    <p:sldId id="276" r:id="rId19"/>
    <p:sldId id="277" r:id="rId20"/>
    <p:sldId id="278"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308" r:id="rId3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FCFC8C-9C71-4092-ABB2-739B8AB95CD0}"/>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5D6501D4-E0F8-468F-9194-F2FD986FAF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F3BDF2AE-9169-4E78-9CFA-42B2ED71DAD6}"/>
              </a:ext>
            </a:extLst>
          </p:cNvPr>
          <p:cNvSpPr>
            <a:spLocks noGrp="1"/>
          </p:cNvSpPr>
          <p:nvPr>
            <p:ph type="dt" sz="half" idx="10"/>
          </p:nvPr>
        </p:nvSpPr>
        <p:spPr/>
        <p:txBody>
          <a:bodyPr/>
          <a:lstStyle/>
          <a:p>
            <a:fld id="{CA75EDC5-98EE-498D-A8F5-8124812F05FA}" type="datetimeFigureOut">
              <a:rPr lang="ru-RU" smtClean="0"/>
              <a:t>19.09.2019</a:t>
            </a:fld>
            <a:endParaRPr lang="ru-RU"/>
          </a:p>
        </p:txBody>
      </p:sp>
      <p:sp>
        <p:nvSpPr>
          <p:cNvPr id="5" name="Нижний колонтитул 4">
            <a:extLst>
              <a:ext uri="{FF2B5EF4-FFF2-40B4-BE49-F238E27FC236}">
                <a16:creationId xmlns:a16="http://schemas.microsoft.com/office/drawing/2014/main" id="{3DA0FA64-E210-4389-BFC9-3F257FB9E83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D530883-87A7-4C2B-A145-81BC349F442A}"/>
              </a:ext>
            </a:extLst>
          </p:cNvPr>
          <p:cNvSpPr>
            <a:spLocks noGrp="1"/>
          </p:cNvSpPr>
          <p:nvPr>
            <p:ph type="sldNum" sz="quarter" idx="12"/>
          </p:nvPr>
        </p:nvSpPr>
        <p:spPr/>
        <p:txBody>
          <a:bodyPr/>
          <a:lstStyle/>
          <a:p>
            <a:fld id="{8CFB1ED9-5848-47A8-9518-85EC4E26B9C9}" type="slidenum">
              <a:rPr lang="ru-RU" smtClean="0"/>
              <a:t>‹#›</a:t>
            </a:fld>
            <a:endParaRPr lang="ru-RU"/>
          </a:p>
        </p:txBody>
      </p:sp>
    </p:spTree>
    <p:extLst>
      <p:ext uri="{BB962C8B-B14F-4D97-AF65-F5344CB8AC3E}">
        <p14:creationId xmlns:p14="http://schemas.microsoft.com/office/powerpoint/2010/main" val="2106566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EF4A82-563E-4249-A0EA-C65333330A3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7B9F539E-8592-4E5C-89C1-BCBE3CA0E12C}"/>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00C2177-4742-44DB-AF56-C70D832CE45A}"/>
              </a:ext>
            </a:extLst>
          </p:cNvPr>
          <p:cNvSpPr>
            <a:spLocks noGrp="1"/>
          </p:cNvSpPr>
          <p:nvPr>
            <p:ph type="dt" sz="half" idx="10"/>
          </p:nvPr>
        </p:nvSpPr>
        <p:spPr/>
        <p:txBody>
          <a:bodyPr/>
          <a:lstStyle/>
          <a:p>
            <a:fld id="{CA75EDC5-98EE-498D-A8F5-8124812F05FA}" type="datetimeFigureOut">
              <a:rPr lang="ru-RU" smtClean="0"/>
              <a:t>19.09.2019</a:t>
            </a:fld>
            <a:endParaRPr lang="ru-RU"/>
          </a:p>
        </p:txBody>
      </p:sp>
      <p:sp>
        <p:nvSpPr>
          <p:cNvPr id="5" name="Нижний колонтитул 4">
            <a:extLst>
              <a:ext uri="{FF2B5EF4-FFF2-40B4-BE49-F238E27FC236}">
                <a16:creationId xmlns:a16="http://schemas.microsoft.com/office/drawing/2014/main" id="{7C4B34E2-A801-481C-821F-0FAA9314B40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8BB022A-8D09-464A-8F5D-48CCA0F9D7DE}"/>
              </a:ext>
            </a:extLst>
          </p:cNvPr>
          <p:cNvSpPr>
            <a:spLocks noGrp="1"/>
          </p:cNvSpPr>
          <p:nvPr>
            <p:ph type="sldNum" sz="quarter" idx="12"/>
          </p:nvPr>
        </p:nvSpPr>
        <p:spPr/>
        <p:txBody>
          <a:bodyPr/>
          <a:lstStyle/>
          <a:p>
            <a:fld id="{8CFB1ED9-5848-47A8-9518-85EC4E26B9C9}" type="slidenum">
              <a:rPr lang="ru-RU" smtClean="0"/>
              <a:t>‹#›</a:t>
            </a:fld>
            <a:endParaRPr lang="ru-RU"/>
          </a:p>
        </p:txBody>
      </p:sp>
    </p:spTree>
    <p:extLst>
      <p:ext uri="{BB962C8B-B14F-4D97-AF65-F5344CB8AC3E}">
        <p14:creationId xmlns:p14="http://schemas.microsoft.com/office/powerpoint/2010/main" val="1028386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D6348975-D787-44F3-BC64-13D3073F8FAC}"/>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E8E111E-5CD1-4049-BCA3-91D25A83733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DF719E2-65A7-41FD-A5C0-E876CF719EAB}"/>
              </a:ext>
            </a:extLst>
          </p:cNvPr>
          <p:cNvSpPr>
            <a:spLocks noGrp="1"/>
          </p:cNvSpPr>
          <p:nvPr>
            <p:ph type="dt" sz="half" idx="10"/>
          </p:nvPr>
        </p:nvSpPr>
        <p:spPr/>
        <p:txBody>
          <a:bodyPr/>
          <a:lstStyle/>
          <a:p>
            <a:fld id="{CA75EDC5-98EE-498D-A8F5-8124812F05FA}" type="datetimeFigureOut">
              <a:rPr lang="ru-RU" smtClean="0"/>
              <a:t>19.09.2019</a:t>
            </a:fld>
            <a:endParaRPr lang="ru-RU"/>
          </a:p>
        </p:txBody>
      </p:sp>
      <p:sp>
        <p:nvSpPr>
          <p:cNvPr id="5" name="Нижний колонтитул 4">
            <a:extLst>
              <a:ext uri="{FF2B5EF4-FFF2-40B4-BE49-F238E27FC236}">
                <a16:creationId xmlns:a16="http://schemas.microsoft.com/office/drawing/2014/main" id="{94235539-A6EF-4B80-BDF9-1A98F046ACF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79BC147-AD59-45DA-9890-2403A2E00E03}"/>
              </a:ext>
            </a:extLst>
          </p:cNvPr>
          <p:cNvSpPr>
            <a:spLocks noGrp="1"/>
          </p:cNvSpPr>
          <p:nvPr>
            <p:ph type="sldNum" sz="quarter" idx="12"/>
          </p:nvPr>
        </p:nvSpPr>
        <p:spPr/>
        <p:txBody>
          <a:bodyPr/>
          <a:lstStyle/>
          <a:p>
            <a:fld id="{8CFB1ED9-5848-47A8-9518-85EC4E26B9C9}" type="slidenum">
              <a:rPr lang="ru-RU" smtClean="0"/>
              <a:t>‹#›</a:t>
            </a:fld>
            <a:endParaRPr lang="ru-RU"/>
          </a:p>
        </p:txBody>
      </p:sp>
    </p:spTree>
    <p:extLst>
      <p:ext uri="{BB962C8B-B14F-4D97-AF65-F5344CB8AC3E}">
        <p14:creationId xmlns:p14="http://schemas.microsoft.com/office/powerpoint/2010/main" val="934532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FEF040-2CF2-40D9-9AFB-85BB121BE66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7DDD6C7-C31F-4A23-9141-7640221A941F}"/>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391E3E0-E1D6-4B85-9A90-286C854A114F}"/>
              </a:ext>
            </a:extLst>
          </p:cNvPr>
          <p:cNvSpPr>
            <a:spLocks noGrp="1"/>
          </p:cNvSpPr>
          <p:nvPr>
            <p:ph type="dt" sz="half" idx="10"/>
          </p:nvPr>
        </p:nvSpPr>
        <p:spPr/>
        <p:txBody>
          <a:bodyPr/>
          <a:lstStyle/>
          <a:p>
            <a:fld id="{CA75EDC5-98EE-498D-A8F5-8124812F05FA}" type="datetimeFigureOut">
              <a:rPr lang="ru-RU" smtClean="0"/>
              <a:t>19.09.2019</a:t>
            </a:fld>
            <a:endParaRPr lang="ru-RU"/>
          </a:p>
        </p:txBody>
      </p:sp>
      <p:sp>
        <p:nvSpPr>
          <p:cNvPr id="5" name="Нижний колонтитул 4">
            <a:extLst>
              <a:ext uri="{FF2B5EF4-FFF2-40B4-BE49-F238E27FC236}">
                <a16:creationId xmlns:a16="http://schemas.microsoft.com/office/drawing/2014/main" id="{E672CA77-F668-41DC-88B2-C12129607F4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9A7C66A-B9B7-4C9C-893B-CFDACC449F0F}"/>
              </a:ext>
            </a:extLst>
          </p:cNvPr>
          <p:cNvSpPr>
            <a:spLocks noGrp="1"/>
          </p:cNvSpPr>
          <p:nvPr>
            <p:ph type="sldNum" sz="quarter" idx="12"/>
          </p:nvPr>
        </p:nvSpPr>
        <p:spPr/>
        <p:txBody>
          <a:bodyPr/>
          <a:lstStyle/>
          <a:p>
            <a:fld id="{8CFB1ED9-5848-47A8-9518-85EC4E26B9C9}" type="slidenum">
              <a:rPr lang="ru-RU" smtClean="0"/>
              <a:t>‹#›</a:t>
            </a:fld>
            <a:endParaRPr lang="ru-RU"/>
          </a:p>
        </p:txBody>
      </p:sp>
    </p:spTree>
    <p:extLst>
      <p:ext uri="{BB962C8B-B14F-4D97-AF65-F5344CB8AC3E}">
        <p14:creationId xmlns:p14="http://schemas.microsoft.com/office/powerpoint/2010/main" val="46022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73927A-96E8-4EBC-AF35-B690F4CB80CC}"/>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D8E6C538-AAF9-473C-A037-BC6A1F58A1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FB72425B-FD94-4D80-B55C-CED620C8AE66}"/>
              </a:ext>
            </a:extLst>
          </p:cNvPr>
          <p:cNvSpPr>
            <a:spLocks noGrp="1"/>
          </p:cNvSpPr>
          <p:nvPr>
            <p:ph type="dt" sz="half" idx="10"/>
          </p:nvPr>
        </p:nvSpPr>
        <p:spPr/>
        <p:txBody>
          <a:bodyPr/>
          <a:lstStyle/>
          <a:p>
            <a:fld id="{CA75EDC5-98EE-498D-A8F5-8124812F05FA}" type="datetimeFigureOut">
              <a:rPr lang="ru-RU" smtClean="0"/>
              <a:t>19.09.2019</a:t>
            </a:fld>
            <a:endParaRPr lang="ru-RU"/>
          </a:p>
        </p:txBody>
      </p:sp>
      <p:sp>
        <p:nvSpPr>
          <p:cNvPr id="5" name="Нижний колонтитул 4">
            <a:extLst>
              <a:ext uri="{FF2B5EF4-FFF2-40B4-BE49-F238E27FC236}">
                <a16:creationId xmlns:a16="http://schemas.microsoft.com/office/drawing/2014/main" id="{84CC0B25-2E7C-460D-87F3-655C13B0515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23B7D9E-3153-4DD4-B48E-61D075874881}"/>
              </a:ext>
            </a:extLst>
          </p:cNvPr>
          <p:cNvSpPr>
            <a:spLocks noGrp="1"/>
          </p:cNvSpPr>
          <p:nvPr>
            <p:ph type="sldNum" sz="quarter" idx="12"/>
          </p:nvPr>
        </p:nvSpPr>
        <p:spPr/>
        <p:txBody>
          <a:bodyPr/>
          <a:lstStyle/>
          <a:p>
            <a:fld id="{8CFB1ED9-5848-47A8-9518-85EC4E26B9C9}" type="slidenum">
              <a:rPr lang="ru-RU" smtClean="0"/>
              <a:t>‹#›</a:t>
            </a:fld>
            <a:endParaRPr lang="ru-RU"/>
          </a:p>
        </p:txBody>
      </p:sp>
    </p:spTree>
    <p:extLst>
      <p:ext uri="{BB962C8B-B14F-4D97-AF65-F5344CB8AC3E}">
        <p14:creationId xmlns:p14="http://schemas.microsoft.com/office/powerpoint/2010/main" val="1578235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232F09-AE79-463E-977C-E7E3F96D19B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3801F58-03FF-4FF0-B55B-BBDDD29D5C6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F97DC22F-53D9-4F1D-982B-01D0482D60D5}"/>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04F476AD-41D9-4CE8-99AE-D16CD4F38AF3}"/>
              </a:ext>
            </a:extLst>
          </p:cNvPr>
          <p:cNvSpPr>
            <a:spLocks noGrp="1"/>
          </p:cNvSpPr>
          <p:nvPr>
            <p:ph type="dt" sz="half" idx="10"/>
          </p:nvPr>
        </p:nvSpPr>
        <p:spPr/>
        <p:txBody>
          <a:bodyPr/>
          <a:lstStyle/>
          <a:p>
            <a:fld id="{CA75EDC5-98EE-498D-A8F5-8124812F05FA}" type="datetimeFigureOut">
              <a:rPr lang="ru-RU" smtClean="0"/>
              <a:t>19.09.2019</a:t>
            </a:fld>
            <a:endParaRPr lang="ru-RU"/>
          </a:p>
        </p:txBody>
      </p:sp>
      <p:sp>
        <p:nvSpPr>
          <p:cNvPr id="6" name="Нижний колонтитул 5">
            <a:extLst>
              <a:ext uri="{FF2B5EF4-FFF2-40B4-BE49-F238E27FC236}">
                <a16:creationId xmlns:a16="http://schemas.microsoft.com/office/drawing/2014/main" id="{01354E94-52EE-456F-9551-4854E8C687F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41E85C5-3D50-42DD-9ACC-60EF678DCCCA}"/>
              </a:ext>
            </a:extLst>
          </p:cNvPr>
          <p:cNvSpPr>
            <a:spLocks noGrp="1"/>
          </p:cNvSpPr>
          <p:nvPr>
            <p:ph type="sldNum" sz="quarter" idx="12"/>
          </p:nvPr>
        </p:nvSpPr>
        <p:spPr/>
        <p:txBody>
          <a:bodyPr/>
          <a:lstStyle/>
          <a:p>
            <a:fld id="{8CFB1ED9-5848-47A8-9518-85EC4E26B9C9}" type="slidenum">
              <a:rPr lang="ru-RU" smtClean="0"/>
              <a:t>‹#›</a:t>
            </a:fld>
            <a:endParaRPr lang="ru-RU"/>
          </a:p>
        </p:txBody>
      </p:sp>
    </p:spTree>
    <p:extLst>
      <p:ext uri="{BB962C8B-B14F-4D97-AF65-F5344CB8AC3E}">
        <p14:creationId xmlns:p14="http://schemas.microsoft.com/office/powerpoint/2010/main" val="1205075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2B4E22-13BE-4324-9D74-96CED2384CC3}"/>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2BE34E67-290C-489B-94F9-354309FA4C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DC428A03-2A9D-48FC-B17D-BC218F6C10C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B9FB12BD-6D47-406B-AEFD-36B50F76C5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A1EBD0C0-1264-4BF9-970A-D2BE4391D358}"/>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8EB6D167-9385-4E89-BB35-F14826895172}"/>
              </a:ext>
            </a:extLst>
          </p:cNvPr>
          <p:cNvSpPr>
            <a:spLocks noGrp="1"/>
          </p:cNvSpPr>
          <p:nvPr>
            <p:ph type="dt" sz="half" idx="10"/>
          </p:nvPr>
        </p:nvSpPr>
        <p:spPr/>
        <p:txBody>
          <a:bodyPr/>
          <a:lstStyle/>
          <a:p>
            <a:fld id="{CA75EDC5-98EE-498D-A8F5-8124812F05FA}" type="datetimeFigureOut">
              <a:rPr lang="ru-RU" smtClean="0"/>
              <a:t>19.09.2019</a:t>
            </a:fld>
            <a:endParaRPr lang="ru-RU"/>
          </a:p>
        </p:txBody>
      </p:sp>
      <p:sp>
        <p:nvSpPr>
          <p:cNvPr id="8" name="Нижний колонтитул 7">
            <a:extLst>
              <a:ext uri="{FF2B5EF4-FFF2-40B4-BE49-F238E27FC236}">
                <a16:creationId xmlns:a16="http://schemas.microsoft.com/office/drawing/2014/main" id="{681347DA-B9AB-4168-AE49-E34D9D5A14C6}"/>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E302DBD1-9548-4689-82D6-82A7A79F3022}"/>
              </a:ext>
            </a:extLst>
          </p:cNvPr>
          <p:cNvSpPr>
            <a:spLocks noGrp="1"/>
          </p:cNvSpPr>
          <p:nvPr>
            <p:ph type="sldNum" sz="quarter" idx="12"/>
          </p:nvPr>
        </p:nvSpPr>
        <p:spPr/>
        <p:txBody>
          <a:bodyPr/>
          <a:lstStyle/>
          <a:p>
            <a:fld id="{8CFB1ED9-5848-47A8-9518-85EC4E26B9C9}" type="slidenum">
              <a:rPr lang="ru-RU" smtClean="0"/>
              <a:t>‹#›</a:t>
            </a:fld>
            <a:endParaRPr lang="ru-RU"/>
          </a:p>
        </p:txBody>
      </p:sp>
    </p:spTree>
    <p:extLst>
      <p:ext uri="{BB962C8B-B14F-4D97-AF65-F5344CB8AC3E}">
        <p14:creationId xmlns:p14="http://schemas.microsoft.com/office/powerpoint/2010/main" val="3122932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83B8A0-8437-429B-AD1B-94B3883CF26B}"/>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F34C0602-1AC4-4A2F-8523-7C8D05C8B9FD}"/>
              </a:ext>
            </a:extLst>
          </p:cNvPr>
          <p:cNvSpPr>
            <a:spLocks noGrp="1"/>
          </p:cNvSpPr>
          <p:nvPr>
            <p:ph type="dt" sz="half" idx="10"/>
          </p:nvPr>
        </p:nvSpPr>
        <p:spPr/>
        <p:txBody>
          <a:bodyPr/>
          <a:lstStyle/>
          <a:p>
            <a:fld id="{CA75EDC5-98EE-498D-A8F5-8124812F05FA}" type="datetimeFigureOut">
              <a:rPr lang="ru-RU" smtClean="0"/>
              <a:t>19.09.2019</a:t>
            </a:fld>
            <a:endParaRPr lang="ru-RU"/>
          </a:p>
        </p:txBody>
      </p:sp>
      <p:sp>
        <p:nvSpPr>
          <p:cNvPr id="4" name="Нижний колонтитул 3">
            <a:extLst>
              <a:ext uri="{FF2B5EF4-FFF2-40B4-BE49-F238E27FC236}">
                <a16:creationId xmlns:a16="http://schemas.microsoft.com/office/drawing/2014/main" id="{D1D838E8-18DA-4D47-AD7B-F3A65D6205A7}"/>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DFA33EBE-89CB-4868-BA9E-38FFAA35E4D0}"/>
              </a:ext>
            </a:extLst>
          </p:cNvPr>
          <p:cNvSpPr>
            <a:spLocks noGrp="1"/>
          </p:cNvSpPr>
          <p:nvPr>
            <p:ph type="sldNum" sz="quarter" idx="12"/>
          </p:nvPr>
        </p:nvSpPr>
        <p:spPr/>
        <p:txBody>
          <a:bodyPr/>
          <a:lstStyle/>
          <a:p>
            <a:fld id="{8CFB1ED9-5848-47A8-9518-85EC4E26B9C9}" type="slidenum">
              <a:rPr lang="ru-RU" smtClean="0"/>
              <a:t>‹#›</a:t>
            </a:fld>
            <a:endParaRPr lang="ru-RU"/>
          </a:p>
        </p:txBody>
      </p:sp>
    </p:spTree>
    <p:extLst>
      <p:ext uri="{BB962C8B-B14F-4D97-AF65-F5344CB8AC3E}">
        <p14:creationId xmlns:p14="http://schemas.microsoft.com/office/powerpoint/2010/main" val="2398931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2F60E387-140E-430D-B252-05F00D2ADC7B}"/>
              </a:ext>
            </a:extLst>
          </p:cNvPr>
          <p:cNvSpPr>
            <a:spLocks noGrp="1"/>
          </p:cNvSpPr>
          <p:nvPr>
            <p:ph type="dt" sz="half" idx="10"/>
          </p:nvPr>
        </p:nvSpPr>
        <p:spPr/>
        <p:txBody>
          <a:bodyPr/>
          <a:lstStyle/>
          <a:p>
            <a:fld id="{CA75EDC5-98EE-498D-A8F5-8124812F05FA}" type="datetimeFigureOut">
              <a:rPr lang="ru-RU" smtClean="0"/>
              <a:t>19.09.2019</a:t>
            </a:fld>
            <a:endParaRPr lang="ru-RU"/>
          </a:p>
        </p:txBody>
      </p:sp>
      <p:sp>
        <p:nvSpPr>
          <p:cNvPr id="3" name="Нижний колонтитул 2">
            <a:extLst>
              <a:ext uri="{FF2B5EF4-FFF2-40B4-BE49-F238E27FC236}">
                <a16:creationId xmlns:a16="http://schemas.microsoft.com/office/drawing/2014/main" id="{02E445A6-B0C0-4ECC-98BB-D47C6F896EFB}"/>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21F95230-5C9C-4F6E-8237-EDD8105639A7}"/>
              </a:ext>
            </a:extLst>
          </p:cNvPr>
          <p:cNvSpPr>
            <a:spLocks noGrp="1"/>
          </p:cNvSpPr>
          <p:nvPr>
            <p:ph type="sldNum" sz="quarter" idx="12"/>
          </p:nvPr>
        </p:nvSpPr>
        <p:spPr/>
        <p:txBody>
          <a:bodyPr/>
          <a:lstStyle/>
          <a:p>
            <a:fld id="{8CFB1ED9-5848-47A8-9518-85EC4E26B9C9}" type="slidenum">
              <a:rPr lang="ru-RU" smtClean="0"/>
              <a:t>‹#›</a:t>
            </a:fld>
            <a:endParaRPr lang="ru-RU"/>
          </a:p>
        </p:txBody>
      </p:sp>
    </p:spTree>
    <p:extLst>
      <p:ext uri="{BB962C8B-B14F-4D97-AF65-F5344CB8AC3E}">
        <p14:creationId xmlns:p14="http://schemas.microsoft.com/office/powerpoint/2010/main" val="2498085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385EB4-A772-4142-AEC2-C768820E695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30066231-D608-469E-B1ED-AC14A8109C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E3313F06-5029-4E0A-A96A-253A27DB70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73167BE-BD56-4E0C-8099-404882735A83}"/>
              </a:ext>
            </a:extLst>
          </p:cNvPr>
          <p:cNvSpPr>
            <a:spLocks noGrp="1"/>
          </p:cNvSpPr>
          <p:nvPr>
            <p:ph type="dt" sz="half" idx="10"/>
          </p:nvPr>
        </p:nvSpPr>
        <p:spPr/>
        <p:txBody>
          <a:bodyPr/>
          <a:lstStyle/>
          <a:p>
            <a:fld id="{CA75EDC5-98EE-498D-A8F5-8124812F05FA}" type="datetimeFigureOut">
              <a:rPr lang="ru-RU" smtClean="0"/>
              <a:t>19.09.2019</a:t>
            </a:fld>
            <a:endParaRPr lang="ru-RU"/>
          </a:p>
        </p:txBody>
      </p:sp>
      <p:sp>
        <p:nvSpPr>
          <p:cNvPr id="6" name="Нижний колонтитул 5">
            <a:extLst>
              <a:ext uri="{FF2B5EF4-FFF2-40B4-BE49-F238E27FC236}">
                <a16:creationId xmlns:a16="http://schemas.microsoft.com/office/drawing/2014/main" id="{F29C6F9A-65DB-42D0-B593-4DF3688216C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27D7861-79C3-40B7-80FC-7DBBF24AA650}"/>
              </a:ext>
            </a:extLst>
          </p:cNvPr>
          <p:cNvSpPr>
            <a:spLocks noGrp="1"/>
          </p:cNvSpPr>
          <p:nvPr>
            <p:ph type="sldNum" sz="quarter" idx="12"/>
          </p:nvPr>
        </p:nvSpPr>
        <p:spPr/>
        <p:txBody>
          <a:bodyPr/>
          <a:lstStyle/>
          <a:p>
            <a:fld id="{8CFB1ED9-5848-47A8-9518-85EC4E26B9C9}" type="slidenum">
              <a:rPr lang="ru-RU" smtClean="0"/>
              <a:t>‹#›</a:t>
            </a:fld>
            <a:endParaRPr lang="ru-RU"/>
          </a:p>
        </p:txBody>
      </p:sp>
    </p:spTree>
    <p:extLst>
      <p:ext uri="{BB962C8B-B14F-4D97-AF65-F5344CB8AC3E}">
        <p14:creationId xmlns:p14="http://schemas.microsoft.com/office/powerpoint/2010/main" val="2792048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50A605-384E-4D61-9AB1-E886E38FCE5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7FA09538-C8EE-4B92-98A2-1542E9B7E2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41A32AF3-1388-4714-B797-D2E1402801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5CA515B-EDE7-4CB7-A45F-27C6B05E492E}"/>
              </a:ext>
            </a:extLst>
          </p:cNvPr>
          <p:cNvSpPr>
            <a:spLocks noGrp="1"/>
          </p:cNvSpPr>
          <p:nvPr>
            <p:ph type="dt" sz="half" idx="10"/>
          </p:nvPr>
        </p:nvSpPr>
        <p:spPr/>
        <p:txBody>
          <a:bodyPr/>
          <a:lstStyle/>
          <a:p>
            <a:fld id="{CA75EDC5-98EE-498D-A8F5-8124812F05FA}" type="datetimeFigureOut">
              <a:rPr lang="ru-RU" smtClean="0"/>
              <a:t>19.09.2019</a:t>
            </a:fld>
            <a:endParaRPr lang="ru-RU"/>
          </a:p>
        </p:txBody>
      </p:sp>
      <p:sp>
        <p:nvSpPr>
          <p:cNvPr id="6" name="Нижний колонтитул 5">
            <a:extLst>
              <a:ext uri="{FF2B5EF4-FFF2-40B4-BE49-F238E27FC236}">
                <a16:creationId xmlns:a16="http://schemas.microsoft.com/office/drawing/2014/main" id="{71F41FD6-985C-447B-A977-6E07A4E6DBC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CA583DF-993A-4F9C-BB35-307D3D4D9FEA}"/>
              </a:ext>
            </a:extLst>
          </p:cNvPr>
          <p:cNvSpPr>
            <a:spLocks noGrp="1"/>
          </p:cNvSpPr>
          <p:nvPr>
            <p:ph type="sldNum" sz="quarter" idx="12"/>
          </p:nvPr>
        </p:nvSpPr>
        <p:spPr/>
        <p:txBody>
          <a:bodyPr/>
          <a:lstStyle/>
          <a:p>
            <a:fld id="{8CFB1ED9-5848-47A8-9518-85EC4E26B9C9}" type="slidenum">
              <a:rPr lang="ru-RU" smtClean="0"/>
              <a:t>‹#›</a:t>
            </a:fld>
            <a:endParaRPr lang="ru-RU"/>
          </a:p>
        </p:txBody>
      </p:sp>
    </p:spTree>
    <p:extLst>
      <p:ext uri="{BB962C8B-B14F-4D97-AF65-F5344CB8AC3E}">
        <p14:creationId xmlns:p14="http://schemas.microsoft.com/office/powerpoint/2010/main" val="2709700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A22120-1C60-4D7C-BFF6-874EAF65F5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0D3908A8-0710-4915-8C7F-C8A50DE919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8ECE12D-D9E1-48CE-B69F-70955CF557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75EDC5-98EE-498D-A8F5-8124812F05FA}" type="datetimeFigureOut">
              <a:rPr lang="ru-RU" smtClean="0"/>
              <a:t>19.09.2019</a:t>
            </a:fld>
            <a:endParaRPr lang="ru-RU"/>
          </a:p>
        </p:txBody>
      </p:sp>
      <p:sp>
        <p:nvSpPr>
          <p:cNvPr id="5" name="Нижний колонтитул 4">
            <a:extLst>
              <a:ext uri="{FF2B5EF4-FFF2-40B4-BE49-F238E27FC236}">
                <a16:creationId xmlns:a16="http://schemas.microsoft.com/office/drawing/2014/main" id="{38AF76F7-1361-4EF2-96B1-5A4D6C075D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8991BBE1-69F4-40A6-B1FD-FA2E95895E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B1ED9-5848-47A8-9518-85EC4E26B9C9}" type="slidenum">
              <a:rPr lang="ru-RU" smtClean="0"/>
              <a:t>‹#›</a:t>
            </a:fld>
            <a:endParaRPr lang="ru-RU"/>
          </a:p>
        </p:txBody>
      </p:sp>
    </p:spTree>
    <p:extLst>
      <p:ext uri="{BB962C8B-B14F-4D97-AF65-F5344CB8AC3E}">
        <p14:creationId xmlns:p14="http://schemas.microsoft.com/office/powerpoint/2010/main" val="2962603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B04A9D-F7D2-42CE-8C27-2193060B0C44}"/>
              </a:ext>
            </a:extLst>
          </p:cNvPr>
          <p:cNvSpPr>
            <a:spLocks noGrp="1"/>
          </p:cNvSpPr>
          <p:nvPr>
            <p:ph type="ctrTitle"/>
          </p:nvPr>
        </p:nvSpPr>
        <p:spPr>
          <a:xfrm>
            <a:off x="1524000" y="2374115"/>
            <a:ext cx="9144000" cy="2387600"/>
          </a:xfrm>
        </p:spPr>
        <p:txBody>
          <a:bodyPr>
            <a:normAutofit fontScale="90000"/>
          </a:bodyPr>
          <a:lstStyle/>
          <a:p>
            <a:r>
              <a:rPr lang="ru-RU" b="1" dirty="0">
                <a:latin typeface="Arial" panose="020B0604020202020204" pitchFamily="34" charset="0"/>
                <a:cs typeface="Arial" panose="020B0604020202020204" pitchFamily="34" charset="0"/>
              </a:rPr>
              <a:t>Изменения и дополнения к правилам ФИС </a:t>
            </a:r>
            <a:br>
              <a:rPr lang="ru-RU" b="1" dirty="0">
                <a:latin typeface="Arial" panose="020B0604020202020204" pitchFamily="34" charset="0"/>
                <a:cs typeface="Arial" panose="020B0604020202020204" pitchFamily="34" charset="0"/>
              </a:rPr>
            </a:br>
            <a:r>
              <a:rPr lang="ru-RU" b="1" dirty="0">
                <a:latin typeface="Arial" panose="020B0604020202020204" pitchFamily="34" charset="0"/>
                <a:cs typeface="Arial" panose="020B0604020202020204" pitchFamily="34" charset="0"/>
              </a:rPr>
              <a:t>в сезоне 2019-2020</a:t>
            </a:r>
          </a:p>
        </p:txBody>
      </p:sp>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673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a:extLst>
              <a:ext uri="{FF2B5EF4-FFF2-40B4-BE49-F238E27FC236}">
                <a16:creationId xmlns:a16="http://schemas.microsoft.com/office/drawing/2014/main" id="{206D2AE6-BF50-4674-9466-04F4EA622325}"/>
              </a:ext>
            </a:extLst>
          </p:cNvPr>
          <p:cNvSpPr/>
          <p:nvPr/>
        </p:nvSpPr>
        <p:spPr>
          <a:xfrm>
            <a:off x="1835166" y="1491449"/>
            <a:ext cx="8622730" cy="2385268"/>
          </a:xfrm>
          <a:prstGeom prst="rect">
            <a:avLst/>
          </a:prstGeom>
        </p:spPr>
        <p:txBody>
          <a:bodyPr wrap="square">
            <a:spAutoFit/>
          </a:bodyPr>
          <a:lstStyle/>
          <a:p>
            <a:pPr algn="just">
              <a:spcBef>
                <a:spcPts val="600"/>
              </a:spcBef>
              <a:spcAft>
                <a:spcPts val="0"/>
              </a:spcAft>
            </a:pPr>
            <a:r>
              <a:rPr lang="ru-RU"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611.2.1.	Электронное </a:t>
            </a:r>
            <a:r>
              <a:rPr lang="ru-RU" b="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хронометрирование</a:t>
            </a:r>
            <a:endParaRPr lang="ru-RU"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just">
              <a:spcBef>
                <a:spcPts val="600"/>
              </a:spcBef>
            </a:pP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На</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всех</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международных</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соревнованиях</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Кубках</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мира</a:t>
            </a:r>
            <a:r>
              <a:rPr lang="de-CH" dirty="0">
                <a:latin typeface="Arial" panose="020B0604020202020204" pitchFamily="34" charset="0"/>
                <a:ea typeface="Times New Roman" panose="02020603050405020304" pitchFamily="18" charset="0"/>
                <a:cs typeface="Times New Roman" panose="02020603050405020304" pitchFamily="18" charset="0"/>
              </a:rPr>
              <a:t> ФИС, </a:t>
            </a:r>
            <a:r>
              <a:rPr lang="de-CH" dirty="0" err="1">
                <a:latin typeface="Arial" panose="020B0604020202020204" pitchFamily="34" charset="0"/>
                <a:ea typeface="Times New Roman" panose="02020603050405020304" pitchFamily="18" charset="0"/>
                <a:cs typeface="Times New Roman" panose="02020603050405020304" pitchFamily="18" charset="0"/>
              </a:rPr>
              <a:t>континентальных</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Кубках</a:t>
            </a:r>
            <a:r>
              <a:rPr lang="de-CH" dirty="0">
                <a:latin typeface="Arial" panose="020B0604020202020204" pitchFamily="34" charset="0"/>
                <a:ea typeface="Times New Roman" panose="02020603050405020304" pitchFamily="18" charset="0"/>
                <a:cs typeface="Times New Roman" panose="02020603050405020304" pitchFamily="18" charset="0"/>
              </a:rPr>
              <a:t> ФИС и </a:t>
            </a:r>
            <a:r>
              <a:rPr lang="de-CH" dirty="0" err="1">
                <a:latin typeface="Arial" panose="020B0604020202020204" pitchFamily="34" charset="0"/>
                <a:ea typeface="Times New Roman" panose="02020603050405020304" pitchFamily="18" charset="0"/>
                <a:cs typeface="Times New Roman" panose="02020603050405020304" pitchFamily="18" charset="0"/>
              </a:rPr>
              <a:t>соревнованиях</a:t>
            </a:r>
            <a:r>
              <a:rPr lang="de-CH" dirty="0">
                <a:latin typeface="Arial" panose="020B0604020202020204" pitchFamily="34" charset="0"/>
                <a:ea typeface="Times New Roman" panose="02020603050405020304" pitchFamily="18" charset="0"/>
                <a:cs typeface="Times New Roman" panose="02020603050405020304" pitchFamily="18" charset="0"/>
              </a:rPr>
              <a:t> ФИС </a:t>
            </a:r>
            <a:r>
              <a:rPr lang="de-CH" dirty="0" err="1">
                <a:latin typeface="Arial" panose="020B0604020202020204" pitchFamily="34" charset="0"/>
                <a:ea typeface="Times New Roman" panose="02020603050405020304" pitchFamily="18" charset="0"/>
                <a:cs typeface="Times New Roman" panose="02020603050405020304" pitchFamily="18" charset="0"/>
              </a:rPr>
              <a:t>должны</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быть</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установлены</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две</a:t>
            </a:r>
            <a:r>
              <a:rPr lang="de-CH" dirty="0">
                <a:latin typeface="Arial" panose="020B0604020202020204" pitchFamily="34" charset="0"/>
                <a:ea typeface="Times New Roman" panose="02020603050405020304" pitchFamily="18" charset="0"/>
                <a:cs typeface="Times New Roman" panose="02020603050405020304" pitchFamily="18" charset="0"/>
              </a:rPr>
              <a:t> синхронизированные, </a:t>
            </a:r>
            <a:r>
              <a:rPr lang="de-CH" dirty="0" err="1">
                <a:latin typeface="Arial" panose="020B0604020202020204" pitchFamily="34" charset="0"/>
                <a:ea typeface="Times New Roman" panose="02020603050405020304" pitchFamily="18" charset="0"/>
                <a:cs typeface="Times New Roman" panose="02020603050405020304" pitchFamily="18" charset="0"/>
              </a:rPr>
              <a:t>независимо</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действующие</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системы</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электронного</a:t>
            </a:r>
            <a:r>
              <a:rPr lang="de-CH" dirty="0">
                <a:latin typeface="Arial" panose="020B0604020202020204" pitchFamily="34" charset="0"/>
                <a:ea typeface="Times New Roman" panose="02020603050405020304" pitchFamily="18" charset="0"/>
                <a:cs typeface="Times New Roman" panose="02020603050405020304" pitchFamily="18" charset="0"/>
              </a:rPr>
              <a:t> хронометрирования. </a:t>
            </a:r>
            <a:r>
              <a:rPr lang="de-CH" dirty="0" err="1">
                <a:latin typeface="Arial" panose="020B0604020202020204" pitchFamily="34" charset="0"/>
                <a:ea typeface="Times New Roman" panose="02020603050405020304" pitchFamily="18" charset="0"/>
                <a:cs typeface="Times New Roman" panose="02020603050405020304" pitchFamily="18" charset="0"/>
              </a:rPr>
              <a:t>Перед</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началом</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соревнований</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одна</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система</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обозначается</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как</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система</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en-US" dirty="0">
                <a:latin typeface="Arial" panose="020B0604020202020204" pitchFamily="34" charset="0"/>
                <a:ea typeface="Times New Roman" panose="02020603050405020304" pitchFamily="18" charset="0"/>
                <a:cs typeface="Times New Roman" panose="02020603050405020304" pitchFamily="18" charset="0"/>
              </a:rPr>
              <a:t>A</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основная</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система</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вторая</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как</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система</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DE" dirty="0">
                <a:latin typeface="Arial" panose="020B0604020202020204" pitchFamily="34" charset="0"/>
                <a:ea typeface="Times New Roman" panose="02020603050405020304" pitchFamily="18" charset="0"/>
                <a:cs typeface="Times New Roman" panose="02020603050405020304" pitchFamily="18" charset="0"/>
              </a:rPr>
              <a:t>B</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вспомогательная</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система</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b="1" u="sng" dirty="0" err="1">
                <a:solidFill>
                  <a:srgbClr val="00B050"/>
                </a:solidFill>
                <a:latin typeface="Arial" panose="020B0604020202020204" pitchFamily="34" charset="0"/>
                <a:ea typeface="Times New Roman" panose="02020603050405020304" pitchFamily="18" charset="0"/>
                <a:cs typeface="Times New Roman" panose="02020603050405020304" pitchFamily="18" charset="0"/>
              </a:rPr>
              <a:t>Исключение</a:t>
            </a:r>
            <a:r>
              <a:rPr lang="de-CH" b="1" u="sng"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 </a:t>
            </a:r>
            <a:r>
              <a:rPr lang="de-CH" b="1" u="sng" dirty="0" err="1">
                <a:solidFill>
                  <a:srgbClr val="00B050"/>
                </a:solidFill>
                <a:latin typeface="Arial" panose="020B0604020202020204" pitchFamily="34" charset="0"/>
                <a:ea typeface="Times New Roman" panose="02020603050405020304" pitchFamily="18" charset="0"/>
                <a:cs typeface="Times New Roman" panose="02020603050405020304" pitchFamily="18" charset="0"/>
              </a:rPr>
              <a:t>для</a:t>
            </a:r>
            <a:r>
              <a:rPr lang="de-CH" b="1" u="sng"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 </a:t>
            </a:r>
            <a:r>
              <a:rPr lang="de-CH" b="1" u="sng" dirty="0" err="1">
                <a:solidFill>
                  <a:srgbClr val="00B050"/>
                </a:solidFill>
                <a:latin typeface="Arial" panose="020B0604020202020204" pitchFamily="34" charset="0"/>
                <a:ea typeface="Times New Roman" panose="02020603050405020304" pitchFamily="18" charset="0"/>
                <a:cs typeface="Times New Roman" panose="02020603050405020304" pitchFamily="18" charset="0"/>
              </a:rPr>
              <a:t>параллельных</a:t>
            </a:r>
            <a:r>
              <a:rPr lang="de-CH" b="1" u="sng"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 </a:t>
            </a:r>
            <a:r>
              <a:rPr lang="de-CH" b="1" u="sng" dirty="0" err="1">
                <a:solidFill>
                  <a:srgbClr val="00B050"/>
                </a:solidFill>
                <a:latin typeface="Arial" panose="020B0604020202020204" pitchFamily="34" charset="0"/>
                <a:ea typeface="Times New Roman" panose="02020603050405020304" pitchFamily="18" charset="0"/>
                <a:cs typeface="Times New Roman" panose="02020603050405020304" pitchFamily="18" charset="0"/>
              </a:rPr>
              <a:t>соревнований</a:t>
            </a:r>
            <a:r>
              <a:rPr lang="de-CH" b="1" u="sng"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 </a:t>
            </a:r>
            <a:r>
              <a:rPr lang="de-CH" b="1" u="sng" dirty="0" err="1">
                <a:solidFill>
                  <a:srgbClr val="00B050"/>
                </a:solidFill>
                <a:latin typeface="Arial" panose="020B0604020202020204" pitchFamily="34" charset="0"/>
                <a:ea typeface="Times New Roman" panose="02020603050405020304" pitchFamily="18" charset="0"/>
                <a:cs typeface="Times New Roman" panose="02020603050405020304" pitchFamily="18" charset="0"/>
              </a:rPr>
              <a:t>уровней</a:t>
            </a:r>
            <a:r>
              <a:rPr lang="de-CH" b="1" u="sng"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 2, 3 и 4, </a:t>
            </a:r>
            <a:r>
              <a:rPr lang="de-CH" b="1" u="sng" dirty="0" err="1">
                <a:solidFill>
                  <a:srgbClr val="00B050"/>
                </a:solidFill>
                <a:latin typeface="Arial" panose="020B0604020202020204" pitchFamily="34" charset="0"/>
                <a:ea typeface="Times New Roman" panose="02020603050405020304" pitchFamily="18" charset="0"/>
                <a:cs typeface="Times New Roman" panose="02020603050405020304" pitchFamily="18" charset="0"/>
              </a:rPr>
              <a:t>где</a:t>
            </a:r>
            <a:r>
              <a:rPr lang="de-CH" b="1" u="sng"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 </a:t>
            </a:r>
            <a:r>
              <a:rPr lang="de-CH" b="1" u="sng" dirty="0" err="1">
                <a:solidFill>
                  <a:srgbClr val="00B050"/>
                </a:solidFill>
                <a:latin typeface="Arial" panose="020B0604020202020204" pitchFamily="34" charset="0"/>
                <a:ea typeface="Times New Roman" panose="02020603050405020304" pitchFamily="18" charset="0"/>
                <a:cs typeface="Times New Roman" panose="02020603050405020304" pitchFamily="18" charset="0"/>
              </a:rPr>
              <a:t>не</a:t>
            </a:r>
            <a:r>
              <a:rPr lang="de-CH" b="1" u="sng"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 </a:t>
            </a:r>
            <a:r>
              <a:rPr lang="de-CH" b="1" u="sng" dirty="0" err="1">
                <a:solidFill>
                  <a:srgbClr val="00B050"/>
                </a:solidFill>
                <a:latin typeface="Arial" panose="020B0604020202020204" pitchFamily="34" charset="0"/>
                <a:ea typeface="Times New Roman" panose="02020603050405020304" pitchFamily="18" charset="0"/>
                <a:cs typeface="Times New Roman" panose="02020603050405020304" pitchFamily="18" charset="0"/>
              </a:rPr>
              <a:t>требуется</a:t>
            </a:r>
            <a:r>
              <a:rPr lang="de-CH" b="1" u="sng"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 </a:t>
            </a:r>
            <a:r>
              <a:rPr lang="de-CH" b="1" u="sng" dirty="0" err="1">
                <a:solidFill>
                  <a:srgbClr val="00B050"/>
                </a:solidFill>
                <a:latin typeface="Arial" panose="020B0604020202020204" pitchFamily="34" charset="0"/>
                <a:ea typeface="Times New Roman" panose="02020603050405020304" pitchFamily="18" charset="0"/>
                <a:cs typeface="Times New Roman" panose="02020603050405020304" pitchFamily="18" charset="0"/>
              </a:rPr>
              <a:t>система</a:t>
            </a:r>
            <a:r>
              <a:rPr lang="de-CH" b="1" u="sng"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 </a:t>
            </a:r>
            <a:r>
              <a:rPr lang="en-US" b="1" u="sng"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B</a:t>
            </a:r>
            <a:r>
              <a:rPr lang="de-CH" b="1" u="sng"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a:t>
            </a:r>
            <a:endParaRPr lang="ru-RU" b="1" u="sng" dirty="0">
              <a:solidFill>
                <a:srgbClr val="00B050"/>
              </a:solidFill>
            </a:endParaRPr>
          </a:p>
        </p:txBody>
      </p:sp>
    </p:spTree>
    <p:extLst>
      <p:ext uri="{BB962C8B-B14F-4D97-AF65-F5344CB8AC3E}">
        <p14:creationId xmlns:p14="http://schemas.microsoft.com/office/powerpoint/2010/main" val="33401459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id="{56DDBEDB-C512-4AF1-95E3-F47889AE8BE7}"/>
              </a:ext>
            </a:extLst>
          </p:cNvPr>
          <p:cNvSpPr/>
          <p:nvPr/>
        </p:nvSpPr>
        <p:spPr>
          <a:xfrm>
            <a:off x="1835166" y="1491449"/>
            <a:ext cx="8622730" cy="3493264"/>
          </a:xfrm>
          <a:prstGeom prst="rect">
            <a:avLst/>
          </a:prstGeom>
        </p:spPr>
        <p:txBody>
          <a:bodyPr wrap="square">
            <a:spAutoFit/>
          </a:bodyPr>
          <a:lstStyle/>
          <a:p>
            <a:pPr algn="just">
              <a:spcBef>
                <a:spcPts val="600"/>
              </a:spcBef>
              <a:spcAft>
                <a:spcPts val="0"/>
              </a:spcAft>
            </a:pPr>
            <a:r>
              <a:rPr lang="ru-RU"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611.2.2.	Ручное </a:t>
            </a:r>
            <a:r>
              <a:rPr lang="ru-RU" b="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хронометрирование</a:t>
            </a:r>
            <a:endParaRPr lang="en-US"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just">
              <a:spcBef>
                <a:spcPts val="600"/>
              </a:spcBef>
              <a:spcAft>
                <a:spcPts val="0"/>
              </a:spcAft>
            </a:pPr>
            <a:r>
              <a:rPr lang="en-US"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Ручное </a:t>
            </a:r>
            <a:r>
              <a:rPr lang="ru-RU"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хронометрирование</a:t>
            </a: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должно проводиться на всех соревнованиях, включённых в календарь ФИС, совершенно отдельно и независимо от электронного хронометрирования. Для ручного хронометрирования на старте и финише следует использовать секундомеры с остановом или переносные таймеры на батарейках, определяющих время с точностью как минимум до сотых долей секунды. Их нужно синхронизировать </a:t>
            </a:r>
            <a:r>
              <a:rPr lang="de-CH" strike="sngStrike" dirty="0" err="1">
                <a:solidFill>
                  <a:srgbClr val="FF0000"/>
                </a:solidFill>
                <a:latin typeface="Arial" panose="020B0604020202020204" pitchFamily="34" charset="0"/>
                <a:cs typeface="Arial" panose="020B0604020202020204" pitchFamily="34" charset="0"/>
              </a:rPr>
              <a:t>перед</a:t>
            </a:r>
            <a:r>
              <a:rPr lang="de-CH" strike="sngStrike" dirty="0">
                <a:solidFill>
                  <a:srgbClr val="FF0000"/>
                </a:solidFill>
                <a:latin typeface="Arial" panose="020B0604020202020204" pitchFamily="34" charset="0"/>
                <a:cs typeface="Arial" panose="020B0604020202020204" pitchFamily="34" charset="0"/>
              </a:rPr>
              <a:t> </a:t>
            </a:r>
            <a:r>
              <a:rPr lang="de-CH" strike="sngStrike" dirty="0" err="1">
                <a:solidFill>
                  <a:srgbClr val="FF0000"/>
                </a:solidFill>
                <a:latin typeface="Arial" panose="020B0604020202020204" pitchFamily="34" charset="0"/>
                <a:cs typeface="Arial" panose="020B0604020202020204" pitchFamily="34" charset="0"/>
              </a:rPr>
              <a:t>началом</a:t>
            </a:r>
            <a:r>
              <a:rPr lang="de-CH" strike="sngStrike" dirty="0">
                <a:solidFill>
                  <a:srgbClr val="FF0000"/>
                </a:solidFill>
                <a:latin typeface="Arial" panose="020B0604020202020204" pitchFamily="34" charset="0"/>
                <a:cs typeface="Arial" panose="020B0604020202020204" pitchFamily="34" charset="0"/>
              </a:rPr>
              <a:t> </a:t>
            </a:r>
            <a:r>
              <a:rPr lang="de-CH" strike="sngStrike" dirty="0" err="1">
                <a:solidFill>
                  <a:srgbClr val="FF0000"/>
                </a:solidFill>
                <a:latin typeface="Arial" panose="020B0604020202020204" pitchFamily="34" charset="0"/>
                <a:cs typeface="Arial" panose="020B0604020202020204" pitchFamily="34" charset="0"/>
              </a:rPr>
              <a:t>каждого</a:t>
            </a:r>
            <a:r>
              <a:rPr lang="de-CH" strike="sngStrike" dirty="0">
                <a:solidFill>
                  <a:srgbClr val="FF0000"/>
                </a:solidFill>
                <a:latin typeface="Arial" panose="020B0604020202020204" pitchFamily="34" charset="0"/>
                <a:cs typeface="Arial" panose="020B0604020202020204" pitchFamily="34" charset="0"/>
              </a:rPr>
              <a:t> </a:t>
            </a:r>
            <a:r>
              <a:rPr lang="de-CH" strike="sngStrike" dirty="0" err="1">
                <a:solidFill>
                  <a:srgbClr val="FF0000"/>
                </a:solidFill>
                <a:latin typeface="Arial" panose="020B0604020202020204" pitchFamily="34" charset="0"/>
                <a:cs typeface="Arial" panose="020B0604020202020204" pitchFamily="34" charset="0"/>
              </a:rPr>
              <a:t>следующего</a:t>
            </a:r>
            <a:r>
              <a:rPr lang="de-CH" strike="sngStrike" dirty="0">
                <a:solidFill>
                  <a:srgbClr val="FF0000"/>
                </a:solidFill>
                <a:latin typeface="Arial" panose="020B0604020202020204" pitchFamily="34" charset="0"/>
                <a:cs typeface="Arial" panose="020B0604020202020204" pitchFamily="34" charset="0"/>
              </a:rPr>
              <a:t> </a:t>
            </a:r>
            <a:r>
              <a:rPr lang="de-CH" strike="sngStrike" dirty="0" err="1">
                <a:solidFill>
                  <a:srgbClr val="FF0000"/>
                </a:solidFill>
                <a:latin typeface="Arial" panose="020B0604020202020204" pitchFamily="34" charset="0"/>
                <a:cs typeface="Arial" panose="020B0604020202020204" pitchFamily="34" charset="0"/>
              </a:rPr>
              <a:t>заезда</a:t>
            </a:r>
            <a:r>
              <a:rPr lang="ru-RU" strike="sngStrike" dirty="0">
                <a:solidFill>
                  <a:srgbClr val="FF0000"/>
                </a:solidFill>
                <a:latin typeface="Arial" panose="020B0604020202020204" pitchFamily="34" charset="0"/>
                <a:cs typeface="Arial" panose="020B0604020202020204" pitchFamily="34" charset="0"/>
              </a:rPr>
              <a:t> </a:t>
            </a:r>
            <a:r>
              <a:rPr lang="ru-RU" b="1" u="sng"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перед началом первого заезда</a:t>
            </a: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желательно, в одинаковом режиме времени с системами </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 </a:t>
            </a: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и </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B</a:t>
            </a: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(см.ст.611.2.1). Зафиксированные автоматически или от руки результаты ручного хронометрирования должны быть незамедлительно доступны</a:t>
            </a:r>
            <a:r>
              <a:rPr lang="ru-RU"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на старте и финише.</a:t>
            </a:r>
          </a:p>
        </p:txBody>
      </p:sp>
    </p:spTree>
    <p:extLst>
      <p:ext uri="{BB962C8B-B14F-4D97-AF65-F5344CB8AC3E}">
        <p14:creationId xmlns:p14="http://schemas.microsoft.com/office/powerpoint/2010/main" val="25184199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id="{89354ECD-6848-45B4-A1CF-EC3C6A0FB13B}"/>
              </a:ext>
            </a:extLst>
          </p:cNvPr>
          <p:cNvSpPr/>
          <p:nvPr/>
        </p:nvSpPr>
        <p:spPr>
          <a:xfrm>
            <a:off x="1835166" y="1491449"/>
            <a:ext cx="8622730" cy="1477328"/>
          </a:xfrm>
          <a:prstGeom prst="rect">
            <a:avLst/>
          </a:prstGeom>
        </p:spPr>
        <p:txBody>
          <a:bodyPr wrap="square">
            <a:spAutoFit/>
          </a:bodyPr>
          <a:lstStyle/>
          <a:p>
            <a:pPr algn="just">
              <a:spcBef>
                <a:spcPts val="600"/>
              </a:spcBef>
              <a:spcAft>
                <a:spcPts val="0"/>
              </a:spcAft>
            </a:pPr>
            <a:r>
              <a:rPr lang="ru-RU"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611.3.2.2.</a:t>
            </a: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Система фотофиниша может быть использована для определения времени финиша спортсмена. В случае сбоя системы "А" и системы "В" при котором спортсмен был зафиксирован системой фотофиниша, время с системы фотофиниша должно быть использовано вместо ручного хронометрирования </a:t>
            </a:r>
            <a:r>
              <a:rPr lang="ru-RU" b="1" u="sng"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без корректировки</a:t>
            </a: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844855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id="{0DABBA19-7CD4-4DEF-8887-EB72CB27BE31}"/>
              </a:ext>
            </a:extLst>
          </p:cNvPr>
          <p:cNvSpPr/>
          <p:nvPr/>
        </p:nvSpPr>
        <p:spPr>
          <a:xfrm>
            <a:off x="1943099" y="1491449"/>
            <a:ext cx="8305801" cy="1862048"/>
          </a:xfrm>
          <a:prstGeom prst="rect">
            <a:avLst/>
          </a:prstGeom>
        </p:spPr>
        <p:txBody>
          <a:bodyPr wrap="square">
            <a:spAutoFit/>
          </a:bodyPr>
          <a:lstStyle/>
          <a:p>
            <a:pPr algn="just">
              <a:spcBef>
                <a:spcPts val="600"/>
              </a:spcBef>
              <a:spcAft>
                <a:spcPts val="0"/>
              </a:spcAft>
            </a:pPr>
            <a:r>
              <a:rPr lang="ru-RU"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614.1.1.	</a:t>
            </a:r>
            <a:r>
              <a:rPr lang="ru-RU" b="1" u="sng"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Соревновательная трасса и её техническое оборудование</a:t>
            </a:r>
            <a:endParaRPr lang="en-US" b="1" u="sng"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just">
              <a:spcBef>
                <a:spcPts val="600"/>
              </a:spcBef>
              <a:spcAft>
                <a:spcPts val="0"/>
              </a:spcAft>
            </a:pPr>
            <a:r>
              <a:rPr lang="en-US"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ru-RU" b="1" u="sng"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Соревновательная трасса — это определённый участок склона, описанный соответствующим сертификатом ФИС.</a:t>
            </a:r>
            <a:r>
              <a:rPr lang="ru-RU" sz="2000" b="1" u="sng"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 </a:t>
            </a: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Оборудование на старте и финише, телевизионные вышки, измерительное оборудование, устройства для размещения рекламы спонсоров, и т. д. являются необходимым оборудованием при проведении соревнований</a:t>
            </a:r>
          </a:p>
        </p:txBody>
      </p:sp>
    </p:spTree>
    <p:extLst>
      <p:ext uri="{BB962C8B-B14F-4D97-AF65-F5344CB8AC3E}">
        <p14:creationId xmlns:p14="http://schemas.microsoft.com/office/powerpoint/2010/main" val="17749996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id="{8C099D50-AC27-4D01-8F83-22260118574B}"/>
              </a:ext>
            </a:extLst>
          </p:cNvPr>
          <p:cNvSpPr/>
          <p:nvPr/>
        </p:nvSpPr>
        <p:spPr>
          <a:xfrm>
            <a:off x="2111825" y="2333306"/>
            <a:ext cx="7968343" cy="3416320"/>
          </a:xfrm>
          <a:prstGeom prst="rect">
            <a:avLst/>
          </a:prstGeom>
        </p:spPr>
        <p:txBody>
          <a:bodyPr wrap="square">
            <a:spAutoFit/>
          </a:bodyPr>
          <a:lstStyle/>
          <a:p>
            <a:pPr algn="just">
              <a:spcBef>
                <a:spcPts val="600"/>
              </a:spcBef>
              <a:spcAft>
                <a:spcPts val="0"/>
              </a:spcAft>
            </a:pPr>
            <a:r>
              <a:rPr lang="ru-RU"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614.1.3.	Тренировки на соревновательных и разминочных трассах</a:t>
            </a:r>
          </a:p>
          <a:p>
            <a:pPr indent="180340" algn="just">
              <a:spcAft>
                <a:spcPts val="0"/>
              </a:spcAft>
            </a:pPr>
            <a:r>
              <a:rPr lang="ru-RU" dirty="0">
                <a:latin typeface="Arial" panose="020B0604020202020204" pitchFamily="34" charset="0"/>
                <a:ea typeface="Times New Roman" panose="02020603050405020304" pitchFamily="18" charset="0"/>
                <a:cs typeface="Times New Roman" panose="02020603050405020304" pitchFamily="18" charset="0"/>
              </a:rPr>
              <a:t>Официальная тренировка скоростного спуска является частью соревнований и регулируется ст.704.</a:t>
            </a:r>
          </a:p>
          <a:p>
            <a:pPr indent="180340" algn="just">
              <a:spcAft>
                <a:spcPts val="0"/>
              </a:spcAft>
            </a:pPr>
            <a:r>
              <a:rPr lang="ru-RU" dirty="0">
                <a:latin typeface="Arial" panose="020B0604020202020204" pitchFamily="34" charset="0"/>
                <a:ea typeface="Times New Roman" panose="02020603050405020304" pitchFamily="18" charset="0"/>
                <a:cs typeface="Times New Roman" panose="02020603050405020304" pitchFamily="18" charset="0"/>
              </a:rPr>
              <a:t>Для других дисциплин жюри может одобрить специальную тренировку с постановкой ворот или без постановки (свободные спуски), которая может проходить на трассе для соревнований. В этом случае тренировка должна контролироваться Жюри и Организатором соревнований. </a:t>
            </a:r>
          </a:p>
          <a:p>
            <a:pPr indent="180340" algn="just">
              <a:spcAft>
                <a:spcPts val="0"/>
              </a:spcAft>
            </a:pP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Трассы для разминки, расположенные вне соревновательной трассы, должны быть доступны для участвующих команд в соответствии с рекомендациями организатора. Трассы для разминки не контролируются жюри и не регулируются правилами ФИС..</a:t>
            </a:r>
          </a:p>
        </p:txBody>
      </p:sp>
      <p:sp>
        <p:nvSpPr>
          <p:cNvPr id="3" name="Прямоугольник 2">
            <a:extLst>
              <a:ext uri="{FF2B5EF4-FFF2-40B4-BE49-F238E27FC236}">
                <a16:creationId xmlns:a16="http://schemas.microsoft.com/office/drawing/2014/main" id="{CB6434A3-BEC6-4BD7-8FD5-54F5A2B6F3E8}"/>
              </a:ext>
            </a:extLst>
          </p:cNvPr>
          <p:cNvSpPr/>
          <p:nvPr/>
        </p:nvSpPr>
        <p:spPr>
          <a:xfrm>
            <a:off x="2111826" y="1491449"/>
            <a:ext cx="7968343" cy="646331"/>
          </a:xfrm>
          <a:prstGeom prst="rect">
            <a:avLst/>
          </a:prstGeom>
        </p:spPr>
        <p:txBody>
          <a:bodyPr wrap="square">
            <a:spAutoFit/>
          </a:bodyPr>
          <a:lstStyle/>
          <a:p>
            <a:pPr algn="just">
              <a:spcBef>
                <a:spcPts val="600"/>
              </a:spcBef>
              <a:spcAft>
                <a:spcPts val="0"/>
              </a:spcAft>
            </a:pPr>
            <a:r>
              <a:rPr lang="ru-RU" b="1" strike="sngStrike"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614.1.3.	Трассы для разминки</a:t>
            </a:r>
          </a:p>
          <a:p>
            <a:pPr indent="180340" algn="just">
              <a:spcAft>
                <a:spcPts val="0"/>
              </a:spcAft>
            </a:pPr>
            <a:r>
              <a:rPr lang="ru-RU" strike="sngStrike"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Должны быть предоставлены подходящие разминочные трассы.</a:t>
            </a:r>
          </a:p>
        </p:txBody>
      </p:sp>
    </p:spTree>
    <p:extLst>
      <p:ext uri="{BB962C8B-B14F-4D97-AF65-F5344CB8AC3E}">
        <p14:creationId xmlns:p14="http://schemas.microsoft.com/office/powerpoint/2010/main" val="15285766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a:extLst>
              <a:ext uri="{FF2B5EF4-FFF2-40B4-BE49-F238E27FC236}">
                <a16:creationId xmlns:a16="http://schemas.microsoft.com/office/drawing/2014/main" id="{F6C2E714-01A2-4D1A-B820-A41D204AB5AF}"/>
              </a:ext>
            </a:extLst>
          </p:cNvPr>
          <p:cNvSpPr/>
          <p:nvPr/>
        </p:nvSpPr>
        <p:spPr>
          <a:xfrm>
            <a:off x="1750380" y="1491449"/>
            <a:ext cx="8691240" cy="923330"/>
          </a:xfrm>
          <a:prstGeom prst="rect">
            <a:avLst/>
          </a:prstGeom>
        </p:spPr>
        <p:txBody>
          <a:bodyPr wrap="square">
            <a:spAutoFit/>
          </a:bodyPr>
          <a:lstStyle/>
          <a:p>
            <a:pPr algn="just">
              <a:spcBef>
                <a:spcPts val="600"/>
              </a:spcBef>
              <a:spcAft>
                <a:spcPts val="0"/>
              </a:spcAft>
            </a:pPr>
            <a:r>
              <a:rPr lang="ru-RU" b="1" strike="sngStrike"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615.1.5.</a:t>
            </a:r>
            <a:r>
              <a:rPr lang="ru-RU" strike="sngStrike"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Организаторы должны выделить отчётливо видимой красной чертой «внутреннюю зону финиша», такую, чтобы участники могли с лёгкостью достичь её на лыжах.</a:t>
            </a:r>
          </a:p>
        </p:txBody>
      </p:sp>
    </p:spTree>
    <p:extLst>
      <p:ext uri="{BB962C8B-B14F-4D97-AF65-F5344CB8AC3E}">
        <p14:creationId xmlns:p14="http://schemas.microsoft.com/office/powerpoint/2010/main" val="37722183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id="{B9148321-C6A1-42B9-8524-22C813453E16}"/>
              </a:ext>
            </a:extLst>
          </p:cNvPr>
          <p:cNvSpPr/>
          <p:nvPr/>
        </p:nvSpPr>
        <p:spPr>
          <a:xfrm>
            <a:off x="1835166" y="1491449"/>
            <a:ext cx="8622730" cy="1785104"/>
          </a:xfrm>
          <a:prstGeom prst="rect">
            <a:avLst/>
          </a:prstGeom>
        </p:spPr>
        <p:txBody>
          <a:bodyPr wrap="square">
            <a:spAutoFit/>
          </a:bodyPr>
          <a:lstStyle/>
          <a:p>
            <a:pPr algn="just">
              <a:spcBef>
                <a:spcPts val="600"/>
              </a:spcBef>
              <a:spcAft>
                <a:spcPts val="0"/>
              </a:spcAft>
            </a:pPr>
            <a:r>
              <a:rPr lang="ru-RU" sz="2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616.	Микрофоны </a:t>
            </a:r>
            <a:r>
              <a:rPr lang="ru-RU" sz="20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и специальные электронные устройства</a:t>
            </a:r>
          </a:p>
          <a:p>
            <a:pPr indent="180340" algn="just">
              <a:spcAft>
                <a:spcPts val="0"/>
              </a:spcAft>
            </a:pP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616.1 		В зоне старта и финиша, а также в закрытой соревновательной зоне, как во время тренировки, так и соревнований запрещается применение микрофонов («передвижных», так называемых «висячих», встроенных в видеокамеры и иные технических приспособлений) без разрешения организатора </a:t>
            </a:r>
            <a:r>
              <a:rPr lang="ru-RU"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и Жюри.</a:t>
            </a:r>
          </a:p>
        </p:txBody>
      </p:sp>
      <p:sp>
        <p:nvSpPr>
          <p:cNvPr id="3" name="Прямоугольник 2">
            <a:extLst>
              <a:ext uri="{FF2B5EF4-FFF2-40B4-BE49-F238E27FC236}">
                <a16:creationId xmlns:a16="http://schemas.microsoft.com/office/drawing/2014/main" id="{D60F21BC-B5B2-4FED-861E-F0BCC4507A0C}"/>
              </a:ext>
            </a:extLst>
          </p:cNvPr>
          <p:cNvSpPr/>
          <p:nvPr/>
        </p:nvSpPr>
        <p:spPr>
          <a:xfrm>
            <a:off x="1835167" y="3581448"/>
            <a:ext cx="8622729" cy="2308324"/>
          </a:xfrm>
          <a:prstGeom prst="rect">
            <a:avLst/>
          </a:prstGeom>
        </p:spPr>
        <p:txBody>
          <a:bodyPr wrap="square">
            <a:spAutoFit/>
          </a:bodyPr>
          <a:lstStyle/>
          <a:p>
            <a:pPr indent="180340" algn="just">
              <a:spcAft>
                <a:spcPts val="0"/>
              </a:spcAft>
            </a:pPr>
            <a:r>
              <a:rPr lang="ru-RU"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616.2		</a:t>
            </a:r>
            <a:r>
              <a:rPr lang="ru-RU"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Беспилотные и незакреплённые летательные аппараты, такие как дроны, квадрокоптеры и им подобные, строго запрещены над соревновательной трассой во время просмотра, тренировки или самих соревнований, если это не одобрено Жюри и Организатором в письменной форме. При этом должны учитываться любые запреты, налагаемые местными законами или собственником объекта. Зона соревновательной трассы определяется Жюри. К нарушителям будут применены санкции в соответствии со ст. 223.</a:t>
            </a:r>
          </a:p>
        </p:txBody>
      </p:sp>
    </p:spTree>
    <p:extLst>
      <p:ext uri="{BB962C8B-B14F-4D97-AF65-F5344CB8AC3E}">
        <p14:creationId xmlns:p14="http://schemas.microsoft.com/office/powerpoint/2010/main" val="6491862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id="{2D29E5CA-E63F-4045-ADED-81DDDF3DC6FD}"/>
              </a:ext>
            </a:extLst>
          </p:cNvPr>
          <p:cNvSpPr/>
          <p:nvPr/>
        </p:nvSpPr>
        <p:spPr>
          <a:xfrm>
            <a:off x="1784635" y="1491449"/>
            <a:ext cx="8622730" cy="923330"/>
          </a:xfrm>
          <a:prstGeom prst="rect">
            <a:avLst/>
          </a:prstGeom>
        </p:spPr>
        <p:txBody>
          <a:bodyPr wrap="square">
            <a:spAutoFit/>
          </a:bodyPr>
          <a:lstStyle/>
          <a:p>
            <a:pPr algn="just">
              <a:spcBef>
                <a:spcPts val="600"/>
              </a:spcBef>
              <a:spcAft>
                <a:spcPts val="0"/>
              </a:spcAft>
            </a:pPr>
            <a:r>
              <a:rPr lang="ru-RU"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623.1.2.</a:t>
            </a: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Жюри может предоставить </a:t>
            </a:r>
            <a:r>
              <a:rPr lang="ru-RU"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перестартовку</a:t>
            </a: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при особых обстоятельствах (например, при </a:t>
            </a:r>
            <a:r>
              <a:rPr lang="de-CH" strike="sngStrike" dirty="0" err="1">
                <a:solidFill>
                  <a:srgbClr val="FF0000"/>
                </a:solidFill>
                <a:latin typeface="Arial" panose="020B0604020202020204" pitchFamily="34" charset="0"/>
                <a:cs typeface="Arial" panose="020B0604020202020204" pitchFamily="34" charset="0"/>
              </a:rPr>
              <a:t>отсутствии</a:t>
            </a:r>
            <a:r>
              <a:rPr lang="de-CH" strike="sngStrike" dirty="0">
                <a:solidFill>
                  <a:srgbClr val="FF0000"/>
                </a:solidFill>
                <a:latin typeface="Arial" panose="020B0604020202020204" pitchFamily="34" charset="0"/>
                <a:cs typeface="Arial" panose="020B0604020202020204" pitchFamily="34" charset="0"/>
              </a:rPr>
              <a:t> </a:t>
            </a:r>
            <a:r>
              <a:rPr lang="de-CH" strike="sngStrike" dirty="0" err="1">
                <a:solidFill>
                  <a:srgbClr val="FF0000"/>
                </a:solidFill>
                <a:latin typeface="Arial" panose="020B0604020202020204" pitchFamily="34" charset="0"/>
                <a:cs typeface="Arial" panose="020B0604020202020204" pitchFamily="34" charset="0"/>
              </a:rPr>
              <a:t>ворот</a:t>
            </a:r>
            <a:r>
              <a:rPr lang="ru-RU" strike="sngStrike" dirty="0">
                <a:solidFill>
                  <a:srgbClr val="FF0000"/>
                </a:solidFill>
                <a:latin typeface="Arial" panose="020B0604020202020204" pitchFamily="34" charset="0"/>
                <a:cs typeface="Arial" panose="020B0604020202020204" pitchFamily="34" charset="0"/>
              </a:rPr>
              <a:t>,</a:t>
            </a:r>
            <a:r>
              <a:rPr lang="ru-RU" dirty="0">
                <a:latin typeface="Arial" panose="020B0604020202020204" pitchFamily="34" charset="0"/>
                <a:cs typeface="Arial" panose="020B0604020202020204" pitchFamily="34" charset="0"/>
              </a:rPr>
              <a:t> </a:t>
            </a: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сбое системы хронометража или других технических недостатках).</a:t>
            </a:r>
          </a:p>
        </p:txBody>
      </p:sp>
      <p:sp>
        <p:nvSpPr>
          <p:cNvPr id="3" name="Прямоугольник 2">
            <a:extLst>
              <a:ext uri="{FF2B5EF4-FFF2-40B4-BE49-F238E27FC236}">
                <a16:creationId xmlns:a16="http://schemas.microsoft.com/office/drawing/2014/main" id="{72B017BC-DDAF-4F89-9F50-644C9A985B94}"/>
              </a:ext>
            </a:extLst>
          </p:cNvPr>
          <p:cNvSpPr/>
          <p:nvPr/>
        </p:nvSpPr>
        <p:spPr>
          <a:xfrm>
            <a:off x="1784635" y="4720220"/>
            <a:ext cx="8521668" cy="646331"/>
          </a:xfrm>
          <a:prstGeom prst="rect">
            <a:avLst/>
          </a:prstGeom>
        </p:spPr>
        <p:txBody>
          <a:bodyPr wrap="square">
            <a:spAutoFit/>
          </a:bodyPr>
          <a:lstStyle/>
          <a:p>
            <a:pPr algn="just"/>
            <a:r>
              <a:rPr lang="de-CH" b="1" dirty="0">
                <a:latin typeface="Arial" panose="020B0604020202020204" pitchFamily="34" charset="0"/>
                <a:ea typeface="Times New Roman" panose="02020603050405020304" pitchFamily="18" charset="0"/>
                <a:cs typeface="Times New Roman" panose="02020603050405020304" pitchFamily="18" charset="0"/>
              </a:rPr>
              <a:t>623.2.5.</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Отсутствие</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на</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трассе</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ворот</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strike="sngStrike" dirty="0" err="1">
                <a:solidFill>
                  <a:srgbClr val="FF0000"/>
                </a:solidFill>
                <a:latin typeface="Arial" panose="020B0604020202020204" pitchFamily="34" charset="0"/>
                <a:cs typeface="Arial" panose="020B0604020202020204" pitchFamily="34" charset="0"/>
              </a:rPr>
              <a:t>сбитых</a:t>
            </a:r>
            <a:r>
              <a:rPr lang="de-CH" strike="sngStrike" dirty="0">
                <a:solidFill>
                  <a:srgbClr val="FF0000"/>
                </a:solidFill>
                <a:latin typeface="Arial" panose="020B0604020202020204" pitchFamily="34" charset="0"/>
                <a:cs typeface="Arial" panose="020B0604020202020204" pitchFamily="34" charset="0"/>
              </a:rPr>
              <a:t> </a:t>
            </a:r>
            <a:r>
              <a:rPr lang="de-CH" strike="sngStrike" dirty="0" err="1">
                <a:solidFill>
                  <a:srgbClr val="FF0000"/>
                </a:solidFill>
                <a:latin typeface="Arial" panose="020B0604020202020204" pitchFamily="34" charset="0"/>
                <a:cs typeface="Arial" panose="020B0604020202020204" pitchFamily="34" charset="0"/>
              </a:rPr>
              <a:t>предыдущим</a:t>
            </a:r>
            <a:r>
              <a:rPr lang="de-CH" strike="sngStrike" dirty="0">
                <a:solidFill>
                  <a:srgbClr val="FF0000"/>
                </a:solidFill>
                <a:latin typeface="Arial" panose="020B0604020202020204" pitchFamily="34" charset="0"/>
                <a:cs typeface="Arial" panose="020B0604020202020204" pitchFamily="34" charset="0"/>
              </a:rPr>
              <a:t> </a:t>
            </a:r>
            <a:r>
              <a:rPr lang="de-CH" strike="sngStrike" dirty="0" err="1">
                <a:solidFill>
                  <a:srgbClr val="FF0000"/>
                </a:solidFill>
                <a:latin typeface="Arial" panose="020B0604020202020204" pitchFamily="34" charset="0"/>
                <a:cs typeface="Arial" panose="020B0604020202020204" pitchFamily="34" charset="0"/>
              </a:rPr>
              <a:t>участником</a:t>
            </a:r>
            <a:r>
              <a:rPr lang="de-CH" strike="sngStrike" dirty="0">
                <a:solidFill>
                  <a:srgbClr val="FF0000"/>
                </a:solidFill>
                <a:latin typeface="Arial" panose="020B0604020202020204" pitchFamily="34" charset="0"/>
                <a:cs typeface="Arial" panose="020B0604020202020204" pitchFamily="34"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которые</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не</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были</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восстановлены</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вовремя</a:t>
            </a:r>
            <a:r>
              <a:rPr lang="de-CH" dirty="0">
                <a:latin typeface="Arial" panose="020B0604020202020204" pitchFamily="34" charset="0"/>
                <a:ea typeface="Times New Roman" panose="02020603050405020304" pitchFamily="18" charset="0"/>
                <a:cs typeface="Times New Roman" panose="02020603050405020304" pitchFamily="18" charset="0"/>
              </a:rPr>
              <a:t>.</a:t>
            </a:r>
            <a:endParaRPr lang="ru-RU" dirty="0"/>
          </a:p>
        </p:txBody>
      </p:sp>
      <p:sp>
        <p:nvSpPr>
          <p:cNvPr id="6" name="Прямоугольник 5">
            <a:extLst>
              <a:ext uri="{FF2B5EF4-FFF2-40B4-BE49-F238E27FC236}">
                <a16:creationId xmlns:a16="http://schemas.microsoft.com/office/drawing/2014/main" id="{082981A5-A495-4A14-BFDF-5165388FE761}"/>
              </a:ext>
            </a:extLst>
          </p:cNvPr>
          <p:cNvSpPr/>
          <p:nvPr/>
        </p:nvSpPr>
        <p:spPr>
          <a:xfrm>
            <a:off x="1784635" y="2688896"/>
            <a:ext cx="8673261" cy="1754326"/>
          </a:xfrm>
          <a:prstGeom prst="rect">
            <a:avLst/>
          </a:prstGeom>
        </p:spPr>
        <p:txBody>
          <a:bodyPr wrap="square">
            <a:spAutoFit/>
          </a:bodyPr>
          <a:lstStyle/>
          <a:p>
            <a:pPr algn="just">
              <a:spcBef>
                <a:spcPts val="600"/>
              </a:spcBef>
              <a:spcAft>
                <a:spcPts val="0"/>
              </a:spcAft>
            </a:pPr>
            <a:r>
              <a:rPr lang="ru-RU"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623.1.3.</a:t>
            </a: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Когда </a:t>
            </a:r>
            <a:r>
              <a:rPr lang="ru-RU"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спортсмену</a:t>
            </a: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машут жёлтым флагом, он должен немедленно остановиться. Он имеет право на </a:t>
            </a:r>
            <a:r>
              <a:rPr lang="ru-RU"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перестартовку</a:t>
            </a: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при условии, что жюри сочтёт это возможным с организационной точки зрения. Жюри должно гарантировать, что </a:t>
            </a:r>
            <a:r>
              <a:rPr lang="ru-RU"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перестартовка</a:t>
            </a: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состоится до последнего спортсмена в стартовом протоколе </a:t>
            </a:r>
            <a:r>
              <a:rPr lang="ru-RU"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соревнования или тренировочного заезда в случае официальной тренировки скоростного спуска </a:t>
            </a: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(см. статьи 705.2 и 705.3).</a:t>
            </a:r>
          </a:p>
        </p:txBody>
      </p:sp>
    </p:spTree>
    <p:extLst>
      <p:ext uri="{BB962C8B-B14F-4D97-AF65-F5344CB8AC3E}">
        <p14:creationId xmlns:p14="http://schemas.microsoft.com/office/powerpoint/2010/main" val="26342101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id="{DAE08092-8659-453D-9467-0F02044F54D1}"/>
              </a:ext>
            </a:extLst>
          </p:cNvPr>
          <p:cNvSpPr/>
          <p:nvPr/>
        </p:nvSpPr>
        <p:spPr>
          <a:xfrm>
            <a:off x="1886728" y="1491449"/>
            <a:ext cx="8418543" cy="4124206"/>
          </a:xfrm>
          <a:prstGeom prst="rect">
            <a:avLst/>
          </a:prstGeom>
        </p:spPr>
        <p:txBody>
          <a:bodyPr wrap="square">
            <a:spAutoFit/>
          </a:bodyPr>
          <a:lstStyle/>
          <a:p>
            <a:pPr algn="just">
              <a:spcBef>
                <a:spcPts val="600"/>
              </a:spcBef>
              <a:spcAft>
                <a:spcPts val="0"/>
              </a:spcAft>
            </a:pPr>
            <a:r>
              <a:rPr lang="ru-RU"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650.5.6.	Срок действия сертификата ФИС об утверждении трассы</a:t>
            </a:r>
          </a:p>
          <a:p>
            <a:pPr algn="just">
              <a:spcBef>
                <a:spcPts val="600"/>
              </a:spcBef>
              <a:spcAft>
                <a:spcPts val="0"/>
              </a:spcAft>
            </a:pPr>
            <a:r>
              <a:rPr lang="ru-RU" b="1"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650.5.6.1.</a:t>
            </a:r>
            <a:r>
              <a:rPr lang="ru-RU"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Скоростной спуск и супер-гигант</a:t>
            </a:r>
          </a:p>
          <a:p>
            <a:pPr indent="180340" algn="just">
              <a:spcAft>
                <a:spcPts val="0"/>
              </a:spcAft>
            </a:pP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Сертификат действует со дня выдачи, и срок его действия истекает </a:t>
            </a:r>
            <a:r>
              <a:rPr lang="ru-RU" strike="sngStrike"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1-го ноября</a:t>
            </a:r>
            <a:r>
              <a:rPr lang="ru-RU"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 1-го июля</a:t>
            </a: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пятью годами позже. По истечении данного срока инспекция трассы должна быть произведена вновь, прежде чем будет выдан новый сертификат.</a:t>
            </a:r>
          </a:p>
          <a:p>
            <a:pPr indent="180340" algn="just">
              <a:spcAft>
                <a:spcPts val="0"/>
              </a:spcAft>
            </a:pP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Для южного полушария </a:t>
            </a:r>
            <a:r>
              <a:rPr lang="ru-RU" strike="sngStrike"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1-го июля </a:t>
            </a:r>
            <a:r>
              <a:rPr lang="ru-RU"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1-го ноября</a:t>
            </a: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p>
          <a:p>
            <a:pPr algn="just">
              <a:spcBef>
                <a:spcPts val="600"/>
              </a:spcBef>
              <a:spcAft>
                <a:spcPts val="0"/>
              </a:spcAft>
            </a:pPr>
            <a:r>
              <a:rPr lang="ru-RU" b="1"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650.5.6.2.</a:t>
            </a:r>
            <a:r>
              <a:rPr lang="ru-RU"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Слалом и слалом-гигант</a:t>
            </a:r>
          </a:p>
          <a:p>
            <a:pPr indent="180340" algn="just">
              <a:spcAft>
                <a:spcPts val="0"/>
              </a:spcAft>
            </a:pP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Сертификат об утверждении трасс слалома и слалома-гиганта действует со дня выдачи, и срок его действия истекает </a:t>
            </a:r>
            <a:r>
              <a:rPr lang="ru-RU" strike="sngStrike"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1-го ноября </a:t>
            </a:r>
            <a:r>
              <a:rPr lang="ru-RU"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1-го июля</a:t>
            </a: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десятью годами позже. По истечении данного срока инспекция трассы должна быть произведена вновь, прежде чем будет выдан новый сертификат.</a:t>
            </a:r>
          </a:p>
          <a:p>
            <a:pPr indent="180340" algn="just">
              <a:spcAft>
                <a:spcPts val="0"/>
              </a:spcAft>
            </a:pP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Для южного полушария </a:t>
            </a:r>
            <a:r>
              <a:rPr lang="ru-RU" strike="sngStrike"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1-го июля </a:t>
            </a:r>
            <a:r>
              <a:rPr lang="ru-RU"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1-го ноября</a:t>
            </a: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284633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id="{F7195DAD-6DF2-4E34-857C-108EF87133DF}"/>
              </a:ext>
            </a:extLst>
          </p:cNvPr>
          <p:cNvSpPr/>
          <p:nvPr/>
        </p:nvSpPr>
        <p:spPr>
          <a:xfrm>
            <a:off x="1839157" y="1491449"/>
            <a:ext cx="8513686" cy="2031325"/>
          </a:xfrm>
          <a:prstGeom prst="rect">
            <a:avLst/>
          </a:prstGeom>
        </p:spPr>
        <p:txBody>
          <a:bodyPr wrap="square">
            <a:spAutoFit/>
          </a:bodyPr>
          <a:lstStyle/>
          <a:p>
            <a:pPr algn="just">
              <a:spcBef>
                <a:spcPts val="600"/>
              </a:spcBef>
              <a:spcAft>
                <a:spcPts val="0"/>
              </a:spcAft>
            </a:pPr>
            <a:r>
              <a:rPr lang="ru-RU"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680.1.	Жёсткие древки</a:t>
            </a:r>
          </a:p>
          <a:p>
            <a:pPr algn="just"/>
            <a:r>
              <a:rPr lang="ru-RU"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Жесткие</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древки</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должны</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быть</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круглые</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однообразные</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без</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шарнирных</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механизмов</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состоять</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из</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одинаковых</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материалов</a:t>
            </a:r>
            <a:r>
              <a:rPr lang="de-CH" dirty="0">
                <a:latin typeface="Arial" panose="020B0604020202020204" pitchFamily="34" charset="0"/>
                <a:ea typeface="Times New Roman" panose="02020603050405020304" pitchFamily="18" charset="0"/>
                <a:cs typeface="Times New Roman" panose="02020603050405020304" pitchFamily="18" charset="0"/>
              </a:rPr>
              <a:t> и </a:t>
            </a:r>
            <a:r>
              <a:rPr lang="de-CH" dirty="0" err="1">
                <a:latin typeface="Arial" panose="020B0604020202020204" pitchFamily="34" charset="0"/>
                <a:ea typeface="Times New Roman" panose="02020603050405020304" pitchFamily="18" charset="0"/>
                <a:cs typeface="Times New Roman" panose="02020603050405020304" pitchFamily="18" charset="0"/>
              </a:rPr>
              <a:t>иметь</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одинаковый</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размер</a:t>
            </a:r>
            <a:r>
              <a:rPr lang="de-CH" dirty="0">
                <a:latin typeface="Arial" panose="020B0604020202020204" pitchFamily="34" charset="0"/>
                <a:ea typeface="Times New Roman" panose="02020603050405020304" pitchFamily="18" charset="0"/>
                <a:cs typeface="Times New Roman" panose="02020603050405020304" pitchFamily="18" charset="0"/>
              </a:rPr>
              <a:t> с </a:t>
            </a:r>
            <a:r>
              <a:rPr lang="de-CH" dirty="0" err="1">
                <a:latin typeface="Arial" panose="020B0604020202020204" pitchFamily="34" charset="0"/>
                <a:ea typeface="Times New Roman" panose="02020603050405020304" pitchFamily="18" charset="0"/>
                <a:cs typeface="Times New Roman" panose="02020603050405020304" pitchFamily="18" charset="0"/>
              </a:rPr>
              <a:t>падающими</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древками</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Жесткие</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древки</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могут</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применяться</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во</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внешних</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панелях</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или</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древках</a:t>
            </a:r>
            <a:r>
              <a:rPr lang="de-CH" dirty="0">
                <a:latin typeface="Arial" panose="020B0604020202020204" pitchFamily="34" charset="0"/>
                <a:ea typeface="Times New Roman" panose="02020603050405020304" pitchFamily="18" charset="0"/>
                <a:cs typeface="Times New Roman" panose="02020603050405020304" pitchFamily="18" charset="0"/>
              </a:rPr>
              <a:t>. В </a:t>
            </a:r>
            <a:r>
              <a:rPr lang="de-CH" dirty="0" err="1">
                <a:latin typeface="Arial" panose="020B0604020202020204" pitchFamily="34" charset="0"/>
                <a:ea typeface="Times New Roman" panose="02020603050405020304" pitchFamily="18" charset="0"/>
                <a:cs typeface="Times New Roman" panose="02020603050405020304" pitchFamily="18" charset="0"/>
              </a:rPr>
              <a:t>исключительных</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случаях</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например</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сильный</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ветер</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жесткие</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древки</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могут</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использоваться</a:t>
            </a:r>
            <a:r>
              <a:rPr lang="de-CH" dirty="0">
                <a:latin typeface="Arial" panose="020B0604020202020204" pitchFamily="34" charset="0"/>
                <a:ea typeface="Times New Roman" panose="02020603050405020304" pitchFamily="18" charset="0"/>
                <a:cs typeface="Times New Roman" panose="02020603050405020304" pitchFamily="18" charset="0"/>
              </a:rPr>
              <a:t> в </a:t>
            </a:r>
            <a:r>
              <a:rPr lang="de-CH" dirty="0" err="1">
                <a:latin typeface="Arial" panose="020B0604020202020204" pitchFamily="34" charset="0"/>
                <a:ea typeface="Times New Roman" panose="02020603050405020304" pitchFamily="18" charset="0"/>
                <a:cs typeface="Times New Roman" panose="02020603050405020304" pitchFamily="18" charset="0"/>
              </a:rPr>
              <a:t>качестве</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внешней</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древки</a:t>
            </a:r>
            <a:r>
              <a:rPr lang="de-CH" dirty="0">
                <a:latin typeface="Arial" panose="020B0604020202020204" pitchFamily="34" charset="0"/>
                <a:ea typeface="Times New Roman" panose="02020603050405020304" pitchFamily="18" charset="0"/>
                <a:cs typeface="Times New Roman" panose="02020603050405020304" pitchFamily="18" charset="0"/>
              </a:rPr>
              <a:t> в </a:t>
            </a:r>
            <a:r>
              <a:rPr lang="de-CH" dirty="0" err="1">
                <a:latin typeface="Arial" panose="020B0604020202020204" pitchFamily="34" charset="0"/>
                <a:ea typeface="Times New Roman" panose="02020603050405020304" pitchFamily="18" charset="0"/>
                <a:cs typeface="Times New Roman" panose="02020603050405020304" pitchFamily="18" charset="0"/>
              </a:rPr>
              <a:t>поворотной</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панели</a:t>
            </a:r>
            <a:r>
              <a:rPr lang="de-CH" dirty="0">
                <a:latin typeface="Arial" panose="020B0604020202020204" pitchFamily="34" charset="0"/>
                <a:ea typeface="Times New Roman" panose="02020603050405020304" pitchFamily="18" charset="0"/>
                <a:cs typeface="Times New Roman" panose="02020603050405020304" pitchFamily="18" charset="0"/>
              </a:rPr>
              <a:t> (см.ст.680.2.1.2)</a:t>
            </a:r>
            <a:endParaRPr lang="ru-RU" dirty="0"/>
          </a:p>
        </p:txBody>
      </p:sp>
    </p:spTree>
    <p:extLst>
      <p:ext uri="{BB962C8B-B14F-4D97-AF65-F5344CB8AC3E}">
        <p14:creationId xmlns:p14="http://schemas.microsoft.com/office/powerpoint/2010/main" val="28032120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a:extLst>
              <a:ext uri="{FF2B5EF4-FFF2-40B4-BE49-F238E27FC236}">
                <a16:creationId xmlns:a16="http://schemas.microsoft.com/office/drawing/2014/main" id="{3912B5FC-4879-4B37-9B73-6AA4456BACCD}"/>
              </a:ext>
            </a:extLst>
          </p:cNvPr>
          <p:cNvPicPr>
            <a:picLocks noChangeAspect="1"/>
          </p:cNvPicPr>
          <p:nvPr/>
        </p:nvPicPr>
        <p:blipFill>
          <a:blip r:embed="rId4"/>
          <a:stretch>
            <a:fillRect/>
          </a:stretch>
        </p:blipFill>
        <p:spPr>
          <a:xfrm>
            <a:off x="1651247" y="1080302"/>
            <a:ext cx="8806650" cy="5777698"/>
          </a:xfrm>
          <a:prstGeom prst="rect">
            <a:avLst/>
          </a:prstGeom>
        </p:spPr>
      </p:pic>
      <p:sp>
        <p:nvSpPr>
          <p:cNvPr id="2" name="Стрелка: влево 1">
            <a:extLst>
              <a:ext uri="{FF2B5EF4-FFF2-40B4-BE49-F238E27FC236}">
                <a16:creationId xmlns:a16="http://schemas.microsoft.com/office/drawing/2014/main" id="{ED86381D-DEF3-424F-846B-5690F2349EED}"/>
              </a:ext>
            </a:extLst>
          </p:cNvPr>
          <p:cNvSpPr/>
          <p:nvPr/>
        </p:nvSpPr>
        <p:spPr>
          <a:xfrm rot="19512337">
            <a:off x="3531392" y="606705"/>
            <a:ext cx="1852000" cy="4985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лево 5">
            <a:extLst>
              <a:ext uri="{FF2B5EF4-FFF2-40B4-BE49-F238E27FC236}">
                <a16:creationId xmlns:a16="http://schemas.microsoft.com/office/drawing/2014/main" id="{B131078D-9027-4FC9-9979-8C6CFB8331D2}"/>
              </a:ext>
            </a:extLst>
          </p:cNvPr>
          <p:cNvSpPr/>
          <p:nvPr/>
        </p:nvSpPr>
        <p:spPr>
          <a:xfrm rot="19512337">
            <a:off x="5250935" y="1475985"/>
            <a:ext cx="1852000" cy="4985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552877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id="{6DF7F009-FDFC-4047-9B70-E9363F24A3B7}"/>
              </a:ext>
            </a:extLst>
          </p:cNvPr>
          <p:cNvSpPr/>
          <p:nvPr/>
        </p:nvSpPr>
        <p:spPr>
          <a:xfrm>
            <a:off x="1868973" y="1491449"/>
            <a:ext cx="8454053" cy="1200329"/>
          </a:xfrm>
          <a:prstGeom prst="rect">
            <a:avLst/>
          </a:prstGeom>
        </p:spPr>
        <p:txBody>
          <a:bodyPr wrap="square">
            <a:spAutoFit/>
          </a:bodyPr>
          <a:lstStyle/>
          <a:p>
            <a:pPr indent="180340" algn="just">
              <a:spcBef>
                <a:spcPts val="600"/>
              </a:spcBef>
              <a:spcAft>
                <a:spcPts val="0"/>
              </a:spcAft>
            </a:pPr>
            <a:r>
              <a:rPr lang="ru-RU" b="1" dirty="0">
                <a:latin typeface="Arial" panose="020B0604020202020204" pitchFamily="34" charset="0"/>
                <a:ea typeface="Times New Roman" panose="02020603050405020304" pitchFamily="18" charset="0"/>
                <a:cs typeface="Times New Roman" panose="02020603050405020304" pitchFamily="18" charset="0"/>
              </a:rPr>
              <a:t>801.2.4.1</a:t>
            </a:r>
            <a:r>
              <a:rPr lang="ru-RU" dirty="0">
                <a:latin typeface="Arial" panose="020B0604020202020204" pitchFamily="34" charset="0"/>
                <a:ea typeface="Times New Roman" panose="02020603050405020304" pitchFamily="18" charset="0"/>
                <a:cs typeface="Times New Roman" panose="02020603050405020304" pitchFamily="18" charset="0"/>
              </a:rPr>
              <a:t>		В особых случаях, когда количество изменений направлений (поворотов) не может соответствовать правилам из-за особенностей склона, сертификат соответствия трассы должен содержать это исключение.</a:t>
            </a:r>
          </a:p>
        </p:txBody>
      </p:sp>
    </p:spTree>
    <p:extLst>
      <p:ext uri="{BB962C8B-B14F-4D97-AF65-F5344CB8AC3E}">
        <p14:creationId xmlns:p14="http://schemas.microsoft.com/office/powerpoint/2010/main" val="6925055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a:extLst>
              <a:ext uri="{FF2B5EF4-FFF2-40B4-BE49-F238E27FC236}">
                <a16:creationId xmlns:a16="http://schemas.microsoft.com/office/drawing/2014/main" id="{98F6AA61-FC5B-4C61-BDA1-4B2443648BDA}"/>
              </a:ext>
            </a:extLst>
          </p:cNvPr>
          <p:cNvSpPr/>
          <p:nvPr/>
        </p:nvSpPr>
        <p:spPr>
          <a:xfrm>
            <a:off x="1784635" y="1491449"/>
            <a:ext cx="8622730" cy="400110"/>
          </a:xfrm>
          <a:prstGeom prst="rect">
            <a:avLst/>
          </a:prstGeom>
        </p:spPr>
        <p:txBody>
          <a:bodyPr wrap="square">
            <a:spAutoFit/>
          </a:bodyPr>
          <a:lstStyle/>
          <a:p>
            <a:pPr>
              <a:spcBef>
                <a:spcPts val="1800"/>
              </a:spcBef>
              <a:spcAft>
                <a:spcPts val="0"/>
              </a:spcAft>
            </a:pPr>
            <a:r>
              <a:rPr lang="ru-RU" sz="2000" b="1" dirty="0">
                <a:latin typeface="Arial" panose="020B0604020202020204" pitchFamily="34" charset="0"/>
                <a:ea typeface="Times New Roman" panose="02020603050405020304" pitchFamily="18" charset="0"/>
                <a:cs typeface="Times New Roman" panose="02020603050405020304" pitchFamily="18" charset="0"/>
              </a:rPr>
              <a:t>1220.	Параллельные соревнования</a:t>
            </a:r>
          </a:p>
        </p:txBody>
      </p:sp>
      <p:sp>
        <p:nvSpPr>
          <p:cNvPr id="6" name="Прямоугольник 5">
            <a:extLst>
              <a:ext uri="{FF2B5EF4-FFF2-40B4-BE49-F238E27FC236}">
                <a16:creationId xmlns:a16="http://schemas.microsoft.com/office/drawing/2014/main" id="{F37C5B29-B2C5-4509-893F-538F26D1D5D1}"/>
              </a:ext>
            </a:extLst>
          </p:cNvPr>
          <p:cNvSpPr/>
          <p:nvPr/>
        </p:nvSpPr>
        <p:spPr>
          <a:xfrm>
            <a:off x="1784635" y="4892446"/>
            <a:ext cx="8622729" cy="1338828"/>
          </a:xfrm>
          <a:prstGeom prst="rect">
            <a:avLst/>
          </a:prstGeom>
        </p:spPr>
        <p:txBody>
          <a:bodyPr wrap="square">
            <a:spAutoFit/>
          </a:bodyPr>
          <a:lstStyle/>
          <a:p>
            <a:pPr indent="180340" algn="just">
              <a:spcBef>
                <a:spcPts val="600"/>
              </a:spcBef>
              <a:spcAft>
                <a:spcPts val="0"/>
              </a:spcAft>
            </a:pPr>
            <a:r>
              <a:rPr lang="ru-RU" dirty="0">
                <a:latin typeface="Arial" panose="020B0604020202020204" pitchFamily="34" charset="0"/>
                <a:ea typeface="Times New Roman" panose="02020603050405020304" pitchFamily="18" charset="0"/>
                <a:cs typeface="Times New Roman" panose="02020603050405020304" pitchFamily="18" charset="0"/>
              </a:rPr>
              <a:t>1222.1	</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ru-RU" sz="2000" b="1" dirty="0">
                <a:latin typeface="Arial" panose="020B0604020202020204" pitchFamily="34" charset="0"/>
                <a:ea typeface="Times New Roman" panose="02020603050405020304" pitchFamily="18" charset="0"/>
                <a:cs typeface="Times New Roman" panose="02020603050405020304" pitchFamily="18" charset="0"/>
              </a:rPr>
              <a:t>Прыжки</a:t>
            </a:r>
            <a:endParaRPr lang="ru-RU" dirty="0">
              <a:latin typeface="Arial" panose="020B0604020202020204" pitchFamily="34" charset="0"/>
              <a:ea typeface="Times New Roman" panose="02020603050405020304" pitchFamily="18" charset="0"/>
              <a:cs typeface="Times New Roman" panose="02020603050405020304" pitchFamily="18" charset="0"/>
            </a:endParaRPr>
          </a:p>
          <a:p>
            <a:pPr indent="180340" algn="just">
              <a:spcBef>
                <a:spcPts val="600"/>
              </a:spcBef>
              <a:spcAft>
                <a:spcPts val="0"/>
              </a:spcAft>
            </a:pPr>
            <a:r>
              <a:rPr lang="ru-RU" sz="2000" b="1" dirty="0">
                <a:latin typeface="Arial" panose="020B0604020202020204" pitchFamily="34" charset="0"/>
                <a:ea typeface="Times New Roman" panose="02020603050405020304" pitchFamily="18" charset="0"/>
                <a:cs typeface="Times New Roman" panose="02020603050405020304" pitchFamily="18" charset="0"/>
              </a:rPr>
              <a:t>	</a:t>
            </a:r>
            <a:r>
              <a:rPr lang="ru-RU" dirty="0">
                <a:latin typeface="Arial" panose="020B0604020202020204" pitchFamily="34" charset="0"/>
                <a:ea typeface="Times New Roman" panose="02020603050405020304" pitchFamily="18" charset="0"/>
                <a:cs typeface="Times New Roman" panose="02020603050405020304" pitchFamily="18" charset="0"/>
              </a:rPr>
              <a:t>Прыжки разрешаются.</a:t>
            </a:r>
          </a:p>
          <a:p>
            <a:r>
              <a:rPr lang="de-CH" dirty="0" err="1">
                <a:latin typeface="Arial" panose="020B0604020202020204" pitchFamily="34" charset="0"/>
                <a:ea typeface="Times New Roman" panose="02020603050405020304" pitchFamily="18" charset="0"/>
                <a:cs typeface="Times New Roman" panose="02020603050405020304" pitchFamily="18" charset="0"/>
              </a:rPr>
              <a:t>Рекомендуется</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для</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соревнований</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уровня</a:t>
            </a:r>
            <a:r>
              <a:rPr lang="de-CH" dirty="0">
                <a:latin typeface="Arial" panose="020B0604020202020204" pitchFamily="34" charset="0"/>
                <a:ea typeface="Times New Roman" panose="02020603050405020304" pitchFamily="18" charset="0"/>
                <a:cs typeface="Times New Roman" panose="02020603050405020304" pitchFamily="18" charset="0"/>
              </a:rPr>
              <a:t> 0 и 1 – </a:t>
            </a:r>
            <a:r>
              <a:rPr lang="de-CH" dirty="0" err="1">
                <a:latin typeface="Arial" panose="020B0604020202020204" pitchFamily="34" charset="0"/>
                <a:ea typeface="Times New Roman" panose="02020603050405020304" pitchFamily="18" charset="0"/>
                <a:cs typeface="Times New Roman" panose="02020603050405020304" pitchFamily="18" charset="0"/>
              </a:rPr>
              <a:t>два</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прыжка</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для</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соревнований</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других</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уровней</a:t>
            </a:r>
            <a:r>
              <a:rPr lang="de-CH" dirty="0">
                <a:latin typeface="Arial" panose="020B0604020202020204" pitchFamily="34" charset="0"/>
                <a:ea typeface="Times New Roman" panose="02020603050405020304" pitchFamily="18" charset="0"/>
                <a:cs typeface="Times New Roman" panose="02020603050405020304" pitchFamily="18" charset="0"/>
              </a:rPr>
              <a:t> – 1 </a:t>
            </a:r>
            <a:r>
              <a:rPr lang="de-CH" dirty="0" err="1">
                <a:latin typeface="Arial" panose="020B0604020202020204" pitchFamily="34" charset="0"/>
                <a:ea typeface="Times New Roman" panose="02020603050405020304" pitchFamily="18" charset="0"/>
                <a:cs typeface="Times New Roman" panose="02020603050405020304" pitchFamily="18" charset="0"/>
              </a:rPr>
              <a:t>прыжок</a:t>
            </a:r>
            <a:endParaRPr lang="ru-RU" dirty="0"/>
          </a:p>
        </p:txBody>
      </p:sp>
      <p:sp>
        <p:nvSpPr>
          <p:cNvPr id="7" name="Прямоугольник 6">
            <a:extLst>
              <a:ext uri="{FF2B5EF4-FFF2-40B4-BE49-F238E27FC236}">
                <a16:creationId xmlns:a16="http://schemas.microsoft.com/office/drawing/2014/main" id="{D944ADED-AE80-4D6F-9ADA-8C3567B06371}"/>
              </a:ext>
            </a:extLst>
          </p:cNvPr>
          <p:cNvSpPr/>
          <p:nvPr/>
        </p:nvSpPr>
        <p:spPr>
          <a:xfrm>
            <a:off x="1835166" y="3522807"/>
            <a:ext cx="8622729" cy="1231106"/>
          </a:xfrm>
          <a:prstGeom prst="rect">
            <a:avLst/>
          </a:prstGeom>
        </p:spPr>
        <p:txBody>
          <a:bodyPr wrap="square">
            <a:spAutoFit/>
          </a:bodyPr>
          <a:lstStyle/>
          <a:p>
            <a:pPr algn="just">
              <a:spcBef>
                <a:spcPts val="600"/>
              </a:spcBef>
              <a:spcAft>
                <a:spcPts val="0"/>
              </a:spcAft>
            </a:pPr>
            <a:r>
              <a:rPr lang="ru-RU" sz="2000" b="1" dirty="0">
                <a:latin typeface="Arial" panose="020B0604020202020204" pitchFamily="34" charset="0"/>
                <a:ea typeface="Times New Roman" panose="02020603050405020304" pitchFamily="18" charset="0"/>
                <a:cs typeface="Times New Roman" panose="02020603050405020304" pitchFamily="18" charset="0"/>
              </a:rPr>
              <a:t>1222.	Технические параметры</a:t>
            </a:r>
          </a:p>
          <a:p>
            <a:pPr indent="180340" algn="just">
              <a:spcAft>
                <a:spcPts val="0"/>
              </a:spcAft>
            </a:pPr>
            <a:r>
              <a:rPr lang="ru-RU" dirty="0">
                <a:latin typeface="Arial" panose="020B0604020202020204" pitchFamily="34" charset="0"/>
                <a:ea typeface="Times New Roman" panose="02020603050405020304" pitchFamily="18" charset="0"/>
                <a:cs typeface="Times New Roman" panose="02020603050405020304" pitchFamily="18" charset="0"/>
              </a:rPr>
              <a:t>Минимальный перепад высот - 50 метров (</a:t>
            </a:r>
            <a:r>
              <a:rPr lang="en-US" dirty="0">
                <a:latin typeface="Arial" panose="020B0604020202020204" pitchFamily="34" charset="0"/>
                <a:ea typeface="Times New Roman" panose="02020603050405020304" pitchFamily="18" charset="0"/>
                <a:cs typeface="Times New Roman" panose="02020603050405020304" pitchFamily="18" charset="0"/>
              </a:rPr>
              <a:t>ENL</a:t>
            </a:r>
            <a:r>
              <a:rPr lang="ru-RU" dirty="0">
                <a:latin typeface="Arial" panose="020B0604020202020204" pitchFamily="34" charset="0"/>
                <a:ea typeface="Times New Roman" panose="02020603050405020304" pitchFamily="18" charset="0"/>
                <a:cs typeface="Times New Roman" panose="02020603050405020304" pitchFamily="18" charset="0"/>
              </a:rPr>
              <a:t>: 35 метров)</a:t>
            </a:r>
          </a:p>
          <a:p>
            <a:pPr indent="180340" algn="just">
              <a:spcAft>
                <a:spcPts val="0"/>
              </a:spcAft>
            </a:pPr>
            <a:r>
              <a:rPr lang="ru-RU" dirty="0">
                <a:latin typeface="Arial" panose="020B0604020202020204" pitchFamily="34" charset="0"/>
                <a:ea typeface="Times New Roman" panose="02020603050405020304" pitchFamily="18" charset="0"/>
                <a:cs typeface="Times New Roman" panose="02020603050405020304" pitchFamily="18" charset="0"/>
              </a:rPr>
              <a:t>Минимальное количество изменений направлений – 15 (</a:t>
            </a:r>
            <a:r>
              <a:rPr lang="en-US" dirty="0">
                <a:latin typeface="Arial" panose="020B0604020202020204" pitchFamily="34" charset="0"/>
                <a:ea typeface="Times New Roman" panose="02020603050405020304" pitchFamily="18" charset="0"/>
                <a:cs typeface="Times New Roman" panose="02020603050405020304" pitchFamily="18" charset="0"/>
              </a:rPr>
              <a:t>ENL</a:t>
            </a:r>
            <a:r>
              <a:rPr lang="ru-RU" dirty="0">
                <a:latin typeface="Arial" panose="020B0604020202020204" pitchFamily="34" charset="0"/>
                <a:ea typeface="Times New Roman" panose="02020603050405020304" pitchFamily="18" charset="0"/>
                <a:cs typeface="Times New Roman" panose="02020603050405020304" pitchFamily="18" charset="0"/>
              </a:rPr>
              <a:t>: 12)</a:t>
            </a:r>
          </a:p>
          <a:p>
            <a:pPr indent="180340" algn="just">
              <a:spcAft>
                <a:spcPts val="0"/>
              </a:spcAft>
            </a:pPr>
            <a:r>
              <a:rPr lang="ru-RU" dirty="0">
                <a:latin typeface="Arial" panose="020B0604020202020204" pitchFamily="34" charset="0"/>
                <a:ea typeface="Times New Roman" panose="02020603050405020304" pitchFamily="18" charset="0"/>
                <a:cs typeface="Times New Roman" panose="02020603050405020304" pitchFamily="18" charset="0"/>
              </a:rPr>
              <a:t>Минимальная длина трассы – 160 метров (</a:t>
            </a:r>
            <a:r>
              <a:rPr lang="en-US" dirty="0">
                <a:latin typeface="Arial" panose="020B0604020202020204" pitchFamily="34" charset="0"/>
                <a:ea typeface="Times New Roman" panose="02020603050405020304" pitchFamily="18" charset="0"/>
                <a:cs typeface="Times New Roman" panose="02020603050405020304" pitchFamily="18" charset="0"/>
              </a:rPr>
              <a:t>ENL</a:t>
            </a:r>
            <a:r>
              <a:rPr lang="ru-RU" dirty="0">
                <a:latin typeface="Arial" panose="020B0604020202020204" pitchFamily="34" charset="0"/>
                <a:ea typeface="Times New Roman" panose="02020603050405020304" pitchFamily="18" charset="0"/>
                <a:cs typeface="Times New Roman" panose="02020603050405020304" pitchFamily="18" charset="0"/>
              </a:rPr>
              <a:t>: 120 метров)</a:t>
            </a:r>
          </a:p>
        </p:txBody>
      </p:sp>
      <p:sp>
        <p:nvSpPr>
          <p:cNvPr id="8" name="Прямоугольник 7">
            <a:extLst>
              <a:ext uri="{FF2B5EF4-FFF2-40B4-BE49-F238E27FC236}">
                <a16:creationId xmlns:a16="http://schemas.microsoft.com/office/drawing/2014/main" id="{C8A06E4E-9966-4167-9CF8-AD3665984416}"/>
              </a:ext>
            </a:extLst>
          </p:cNvPr>
          <p:cNvSpPr/>
          <p:nvPr/>
        </p:nvSpPr>
        <p:spPr>
          <a:xfrm>
            <a:off x="1835166" y="1953130"/>
            <a:ext cx="8622728" cy="1508105"/>
          </a:xfrm>
          <a:prstGeom prst="rect">
            <a:avLst/>
          </a:prstGeom>
        </p:spPr>
        <p:txBody>
          <a:bodyPr wrap="square">
            <a:spAutoFit/>
          </a:bodyPr>
          <a:lstStyle/>
          <a:p>
            <a:pPr algn="just">
              <a:spcBef>
                <a:spcPts val="600"/>
              </a:spcBef>
              <a:spcAft>
                <a:spcPts val="0"/>
              </a:spcAft>
            </a:pPr>
            <a:r>
              <a:rPr lang="ru-RU" sz="2000" b="1" dirty="0">
                <a:latin typeface="Arial" panose="020B0604020202020204" pitchFamily="34" charset="0"/>
                <a:ea typeface="Times New Roman" panose="02020603050405020304" pitchFamily="18" charset="0"/>
                <a:cs typeface="Times New Roman" panose="02020603050405020304" pitchFamily="18" charset="0"/>
              </a:rPr>
              <a:t>1221.	Определение</a:t>
            </a:r>
          </a:p>
          <a:p>
            <a:pPr indent="180340" algn="just">
              <a:spcAft>
                <a:spcPts val="0"/>
              </a:spcAft>
            </a:pPr>
            <a:r>
              <a:rPr lang="ru-RU" dirty="0">
                <a:latin typeface="Arial" panose="020B0604020202020204" pitchFamily="34" charset="0"/>
                <a:ea typeface="Times New Roman" panose="02020603050405020304" pitchFamily="18" charset="0"/>
                <a:cs typeface="Times New Roman" panose="02020603050405020304" pitchFamily="18" charset="0"/>
              </a:rPr>
              <a:t>Параллельные соревнования представляют собой соревнования, в которых двое участников одновременно проходят по двум рядом расположенным трассам. Постановка трасс, рельеф склона и снежный покров должны как можно более соответствовать друг другу.</a:t>
            </a:r>
          </a:p>
        </p:txBody>
      </p:sp>
    </p:spTree>
    <p:extLst>
      <p:ext uri="{BB962C8B-B14F-4D97-AF65-F5344CB8AC3E}">
        <p14:creationId xmlns:p14="http://schemas.microsoft.com/office/powerpoint/2010/main" val="32082956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id="{68F847A3-9B09-4E00-B476-9DFDB76B24AD}"/>
              </a:ext>
            </a:extLst>
          </p:cNvPr>
          <p:cNvSpPr/>
          <p:nvPr/>
        </p:nvSpPr>
        <p:spPr>
          <a:xfrm>
            <a:off x="1784635" y="1491449"/>
            <a:ext cx="8622730" cy="2693045"/>
          </a:xfrm>
          <a:prstGeom prst="rect">
            <a:avLst/>
          </a:prstGeom>
        </p:spPr>
        <p:txBody>
          <a:bodyPr wrap="square">
            <a:spAutoFit/>
          </a:bodyPr>
          <a:lstStyle/>
          <a:p>
            <a:pPr algn="just">
              <a:spcBef>
                <a:spcPts val="600"/>
              </a:spcBef>
              <a:spcAft>
                <a:spcPts val="0"/>
              </a:spcAft>
            </a:pPr>
            <a:r>
              <a:rPr lang="ru-RU" sz="2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1224.	Трассы</a:t>
            </a:r>
          </a:p>
          <a:p>
            <a:pPr algn="just">
              <a:spcBef>
                <a:spcPts val="600"/>
              </a:spcBef>
              <a:spcAft>
                <a:spcPts val="0"/>
              </a:spcAft>
            </a:pP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1224.1.	Каждая трасса должна быть обозначена последовательностью ворот. Каждые ворота состоят из 2 слаломных </a:t>
            </a:r>
            <a:r>
              <a:rPr lang="ru-RU"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древок</a:t>
            </a: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между которыми натягивается полотнище флага для слалома-гиганта. Оно укрепляется так, чтобы оно могло быть оторвано от древка (см. также статью 690). Древки и флаги должны быть красного цвета на левой по ходу движения трассе и синими на правой трассе. Нижний край флага должен находиться примерно на высоте 1 м над поверхностью снега </a:t>
            </a:r>
            <a:r>
              <a:rPr lang="ru-RU" b="1" u="sng"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(для параллельного слалома данное условие не применяется).</a:t>
            </a:r>
          </a:p>
        </p:txBody>
      </p:sp>
      <p:sp>
        <p:nvSpPr>
          <p:cNvPr id="3" name="Прямоугольник 2">
            <a:extLst>
              <a:ext uri="{FF2B5EF4-FFF2-40B4-BE49-F238E27FC236}">
                <a16:creationId xmlns:a16="http://schemas.microsoft.com/office/drawing/2014/main" id="{EB6047BA-FDDC-4092-94D7-64910B0A9E3E}"/>
              </a:ext>
            </a:extLst>
          </p:cNvPr>
          <p:cNvSpPr/>
          <p:nvPr/>
        </p:nvSpPr>
        <p:spPr>
          <a:xfrm>
            <a:off x="1835165" y="4720220"/>
            <a:ext cx="8572199" cy="646331"/>
          </a:xfrm>
          <a:prstGeom prst="rect">
            <a:avLst/>
          </a:prstGeom>
        </p:spPr>
        <p:txBody>
          <a:bodyPr wrap="square">
            <a:spAutoFit/>
          </a:bodyPr>
          <a:lstStyle/>
          <a:p>
            <a:pPr algn="just">
              <a:spcBef>
                <a:spcPts val="600"/>
              </a:spcBef>
              <a:spcAft>
                <a:spcPts val="0"/>
              </a:spcAft>
            </a:pPr>
            <a:r>
              <a:rPr lang="ru-RU" strike="sngStrike" dirty="0">
                <a:solidFill>
                  <a:srgbClr val="FF0000"/>
                </a:solidFill>
                <a:ea typeface="Times New Roman" panose="02020603050405020304" pitchFamily="18" charset="0"/>
                <a:cs typeface="Times New Roman" panose="02020603050405020304" pitchFamily="18" charset="0"/>
              </a:rPr>
              <a:t>1224.4.	Первые ворота на каждой трассе должны находиться не ближе 8 и не далее 10 м от старта.</a:t>
            </a:r>
          </a:p>
        </p:txBody>
      </p:sp>
    </p:spTree>
    <p:extLst>
      <p:ext uri="{BB962C8B-B14F-4D97-AF65-F5344CB8AC3E}">
        <p14:creationId xmlns:p14="http://schemas.microsoft.com/office/powerpoint/2010/main" val="29567948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a:extLst>
              <a:ext uri="{FF2B5EF4-FFF2-40B4-BE49-F238E27FC236}">
                <a16:creationId xmlns:a16="http://schemas.microsoft.com/office/drawing/2014/main" id="{4FD53E38-7EB5-429A-9125-96CAD4076DC9}"/>
              </a:ext>
            </a:extLst>
          </p:cNvPr>
          <p:cNvSpPr/>
          <p:nvPr/>
        </p:nvSpPr>
        <p:spPr>
          <a:xfrm>
            <a:off x="1835165" y="1491449"/>
            <a:ext cx="8622730" cy="1508105"/>
          </a:xfrm>
          <a:prstGeom prst="rect">
            <a:avLst/>
          </a:prstGeom>
        </p:spPr>
        <p:txBody>
          <a:bodyPr wrap="square">
            <a:spAutoFit/>
          </a:bodyPr>
          <a:lstStyle/>
          <a:p>
            <a:pPr algn="just">
              <a:spcBef>
                <a:spcPts val="600"/>
              </a:spcBef>
              <a:spcAft>
                <a:spcPts val="0"/>
              </a:spcAft>
            </a:pPr>
            <a:r>
              <a:rPr lang="ru-RU" sz="2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1225.	Расстояние между трассами</a:t>
            </a:r>
          </a:p>
          <a:p>
            <a:pPr indent="180340" algn="just">
              <a:spcAft>
                <a:spcPts val="0"/>
              </a:spcAft>
            </a:pP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Расстояние между двумя соответствующими воротами (от поворотного древка до поворотного древка) должно быть не менее </a:t>
            </a:r>
            <a:r>
              <a:rPr lang="en-US" strike="sngStrike" dirty="0">
                <a:solidFill>
                  <a:srgbClr val="FF0000"/>
                </a:solidFill>
                <a:ea typeface="Times New Roman" panose="02020603050405020304" pitchFamily="18" charset="0"/>
                <a:cs typeface="Times New Roman" panose="02020603050405020304" pitchFamily="18" charset="0"/>
              </a:rPr>
              <a:t>6</a:t>
            </a: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ru-RU"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8 м</a:t>
            </a: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de-CH" strike="sngStrike" dirty="0" err="1">
                <a:solidFill>
                  <a:srgbClr val="FF0000"/>
                </a:solidFill>
              </a:rPr>
              <a:t>Такое</a:t>
            </a:r>
            <a:r>
              <a:rPr lang="de-CH" strike="sngStrike" dirty="0">
                <a:solidFill>
                  <a:srgbClr val="FF0000"/>
                </a:solidFill>
              </a:rPr>
              <a:t> </a:t>
            </a:r>
            <a:r>
              <a:rPr lang="de-CH" strike="sngStrike" dirty="0" err="1">
                <a:solidFill>
                  <a:srgbClr val="FF0000"/>
                </a:solidFill>
              </a:rPr>
              <a:t>же</a:t>
            </a:r>
            <a:r>
              <a:rPr lang="de-CH" strike="sngStrike" dirty="0">
                <a:solidFill>
                  <a:srgbClr val="FF0000"/>
                </a:solidFill>
              </a:rPr>
              <a:t> </a:t>
            </a:r>
            <a:r>
              <a:rPr lang="de-CH" strike="sngStrike" dirty="0" err="1">
                <a:solidFill>
                  <a:srgbClr val="FF0000"/>
                </a:solidFill>
              </a:rPr>
              <a:t>расстояние</a:t>
            </a:r>
            <a:r>
              <a:rPr lang="de-CH" strike="sngStrike" dirty="0">
                <a:solidFill>
                  <a:srgbClr val="FF0000"/>
                </a:solidFill>
              </a:rPr>
              <a:t> </a:t>
            </a:r>
            <a:r>
              <a:rPr lang="de-CH" strike="sngStrike" dirty="0" err="1">
                <a:solidFill>
                  <a:srgbClr val="FF0000"/>
                </a:solidFill>
              </a:rPr>
              <a:t>должно</a:t>
            </a:r>
            <a:r>
              <a:rPr lang="de-CH" strike="sngStrike" dirty="0">
                <a:solidFill>
                  <a:srgbClr val="FF0000"/>
                </a:solidFill>
              </a:rPr>
              <a:t> </a:t>
            </a:r>
            <a:r>
              <a:rPr lang="de-CH" strike="sngStrike" dirty="0" err="1">
                <a:solidFill>
                  <a:srgbClr val="FF0000"/>
                </a:solidFill>
              </a:rPr>
              <a:t>отделять</a:t>
            </a:r>
            <a:r>
              <a:rPr lang="de-CH" strike="sngStrike" dirty="0">
                <a:solidFill>
                  <a:srgbClr val="FF0000"/>
                </a:solidFill>
              </a:rPr>
              <a:t> </a:t>
            </a:r>
            <a:r>
              <a:rPr lang="de-CH" strike="sngStrike" dirty="0" err="1">
                <a:solidFill>
                  <a:srgbClr val="FF0000"/>
                </a:solidFill>
              </a:rPr>
              <a:t>друг</a:t>
            </a:r>
            <a:r>
              <a:rPr lang="de-CH" strike="sngStrike" dirty="0">
                <a:solidFill>
                  <a:srgbClr val="FF0000"/>
                </a:solidFill>
              </a:rPr>
              <a:t> </a:t>
            </a:r>
            <a:r>
              <a:rPr lang="de-CH" strike="sngStrike" dirty="0" err="1">
                <a:solidFill>
                  <a:srgbClr val="FF0000"/>
                </a:solidFill>
              </a:rPr>
              <a:t>от</a:t>
            </a:r>
            <a:r>
              <a:rPr lang="de-CH" strike="sngStrike" dirty="0">
                <a:solidFill>
                  <a:srgbClr val="FF0000"/>
                </a:solidFill>
              </a:rPr>
              <a:t> </a:t>
            </a:r>
            <a:r>
              <a:rPr lang="de-CH" strike="sngStrike" dirty="0" err="1">
                <a:solidFill>
                  <a:srgbClr val="FF0000"/>
                </a:solidFill>
              </a:rPr>
              <a:t>друга</a:t>
            </a:r>
            <a:r>
              <a:rPr lang="de-CH" strike="sngStrike" dirty="0">
                <a:solidFill>
                  <a:srgbClr val="FF0000"/>
                </a:solidFill>
              </a:rPr>
              <a:t> </a:t>
            </a:r>
            <a:r>
              <a:rPr lang="de-CH" strike="sngStrike" dirty="0" err="1">
                <a:solidFill>
                  <a:srgbClr val="FF0000"/>
                </a:solidFill>
              </a:rPr>
              <a:t>стартовые</a:t>
            </a:r>
            <a:r>
              <a:rPr lang="de-CH" strike="sngStrike" dirty="0">
                <a:solidFill>
                  <a:srgbClr val="FF0000"/>
                </a:solidFill>
              </a:rPr>
              <a:t> </a:t>
            </a:r>
            <a:r>
              <a:rPr lang="de-CH" strike="sngStrike" dirty="0" err="1">
                <a:solidFill>
                  <a:srgbClr val="FF0000"/>
                </a:solidFill>
              </a:rPr>
              <a:t>ворота</a:t>
            </a:r>
            <a:r>
              <a:rPr lang="ru-RU" strike="sngStrike" dirty="0">
                <a:solidFill>
                  <a:srgbClr val="FF0000"/>
                </a:solidFill>
              </a:rPr>
              <a:t>. </a:t>
            </a: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Такое же расстояние должно быть </a:t>
            </a:r>
            <a:r>
              <a:rPr lang="ru-RU"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между центрами стартовых ворот</a:t>
            </a: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p>
        </p:txBody>
      </p:sp>
      <p:sp>
        <p:nvSpPr>
          <p:cNvPr id="6" name="Прямоугольник 5">
            <a:extLst>
              <a:ext uri="{FF2B5EF4-FFF2-40B4-BE49-F238E27FC236}">
                <a16:creationId xmlns:a16="http://schemas.microsoft.com/office/drawing/2014/main" id="{A6730E97-7100-465F-8ED1-C088FEA342CE}"/>
              </a:ext>
            </a:extLst>
          </p:cNvPr>
          <p:cNvSpPr/>
          <p:nvPr/>
        </p:nvSpPr>
        <p:spPr>
          <a:xfrm>
            <a:off x="1835164" y="3195264"/>
            <a:ext cx="8622729" cy="1585049"/>
          </a:xfrm>
          <a:prstGeom prst="rect">
            <a:avLst/>
          </a:prstGeom>
        </p:spPr>
        <p:txBody>
          <a:bodyPr wrap="square">
            <a:spAutoFit/>
          </a:bodyPr>
          <a:lstStyle/>
          <a:p>
            <a:pPr algn="just">
              <a:spcBef>
                <a:spcPts val="600"/>
              </a:spcBef>
              <a:spcAft>
                <a:spcPts val="0"/>
              </a:spcAft>
            </a:pPr>
            <a:r>
              <a:rPr lang="ru-RU" sz="2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1226.	Старт</a:t>
            </a:r>
          </a:p>
          <a:p>
            <a:pPr algn="just">
              <a:spcBef>
                <a:spcPts val="600"/>
              </a:spcBef>
              <a:spcAft>
                <a:spcPts val="0"/>
              </a:spcAft>
            </a:pPr>
            <a:r>
              <a:rPr lang="ru-RU"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1226.1.	</a:t>
            </a:r>
            <a:r>
              <a:rPr lang="de-CH" strike="sngStrike" dirty="0" err="1">
                <a:solidFill>
                  <a:srgbClr val="FF0000"/>
                </a:solidFill>
              </a:rPr>
              <a:t>Стартовое</a:t>
            </a:r>
            <a:r>
              <a:rPr lang="de-CH" strike="sngStrike" dirty="0">
                <a:solidFill>
                  <a:srgbClr val="FF0000"/>
                </a:solidFill>
              </a:rPr>
              <a:t> </a:t>
            </a:r>
            <a:r>
              <a:rPr lang="de-CH" strike="sngStrike" dirty="0" err="1">
                <a:solidFill>
                  <a:srgbClr val="FF0000"/>
                </a:solidFill>
              </a:rPr>
              <a:t>устройство</a:t>
            </a:r>
            <a:r>
              <a:rPr lang="ru-RU" strike="sngStrike" dirty="0">
                <a:solidFill>
                  <a:srgbClr val="FF0000"/>
                </a:solidFill>
              </a:rPr>
              <a:t> </a:t>
            </a:r>
            <a:r>
              <a:rPr lang="ru-RU"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Стартовые ворота</a:t>
            </a:r>
          </a:p>
          <a:p>
            <a:r>
              <a:rPr lang="ru-RU" dirty="0">
                <a:latin typeface="Arial" panose="020B0604020202020204" pitchFamily="34" charset="0"/>
                <a:cs typeface="Arial" panose="020B0604020202020204" pitchFamily="34" charset="0"/>
              </a:rPr>
              <a:t>	Должны применяться утверждённые ФИС двое ворот. Ворота должны иметь возможность одновременного открытия и/или открытия с задержкой и соединены с устройством хронометража.</a:t>
            </a:r>
            <a:endPar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FD7C44CE-5A3A-4621-BB94-D0392D279A3B}"/>
              </a:ext>
            </a:extLst>
          </p:cNvPr>
          <p:cNvSpPr/>
          <p:nvPr/>
        </p:nvSpPr>
        <p:spPr>
          <a:xfrm>
            <a:off x="1835164" y="4976023"/>
            <a:ext cx="8622729" cy="1554272"/>
          </a:xfrm>
          <a:prstGeom prst="rect">
            <a:avLst/>
          </a:prstGeom>
        </p:spPr>
        <p:txBody>
          <a:bodyPr wrap="square">
            <a:spAutoFit/>
          </a:bodyPr>
          <a:lstStyle/>
          <a:p>
            <a:pPr algn="just">
              <a:spcBef>
                <a:spcPts val="600"/>
              </a:spcBef>
              <a:spcAft>
                <a:spcPts val="0"/>
              </a:spcAft>
            </a:pP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1226.2.	</a:t>
            </a:r>
            <a:r>
              <a:rPr lang="de-CH" strike="sngStrike" dirty="0" err="1">
                <a:solidFill>
                  <a:srgbClr val="FF0000"/>
                </a:solidFill>
              </a:rPr>
              <a:t>Руководство</a:t>
            </a:r>
            <a:r>
              <a:rPr lang="de-CH" strike="sngStrike" dirty="0">
                <a:solidFill>
                  <a:srgbClr val="FF0000"/>
                </a:solidFill>
              </a:rPr>
              <a:t> </a:t>
            </a:r>
            <a:r>
              <a:rPr lang="de-CH" strike="sngStrike" dirty="0" err="1">
                <a:solidFill>
                  <a:srgbClr val="FF0000"/>
                </a:solidFill>
              </a:rPr>
              <a:t>стартом</a:t>
            </a:r>
            <a:r>
              <a:rPr lang="de-CH" strike="sngStrike" dirty="0">
                <a:solidFill>
                  <a:srgbClr val="FF0000"/>
                </a:solidFill>
              </a:rPr>
              <a:t> </a:t>
            </a:r>
            <a:r>
              <a:rPr lang="de-CH" strike="sngStrike" dirty="0" err="1">
                <a:solidFill>
                  <a:srgbClr val="FF0000"/>
                </a:solidFill>
              </a:rPr>
              <a:t>осуществляет</a:t>
            </a:r>
            <a:r>
              <a:rPr lang="de-CH" strike="sngStrike" dirty="0">
                <a:solidFill>
                  <a:srgbClr val="FF0000"/>
                </a:solidFill>
              </a:rPr>
              <a:t> </a:t>
            </a:r>
            <a:r>
              <a:rPr lang="de-CH" strike="sngStrike" dirty="0" err="1">
                <a:solidFill>
                  <a:srgbClr val="FF0000"/>
                </a:solidFill>
              </a:rPr>
              <a:t>жюри</a:t>
            </a:r>
            <a:r>
              <a:rPr lang="de-CH" strike="sngStrike" dirty="0">
                <a:solidFill>
                  <a:srgbClr val="FF0000"/>
                </a:solidFill>
              </a:rPr>
              <a:t> </a:t>
            </a:r>
            <a:r>
              <a:rPr lang="de-CH" strike="sngStrike" dirty="0" err="1">
                <a:solidFill>
                  <a:srgbClr val="FF0000"/>
                </a:solidFill>
              </a:rPr>
              <a:t>совместно</a:t>
            </a:r>
            <a:r>
              <a:rPr lang="de-CH" strike="sngStrike" dirty="0">
                <a:solidFill>
                  <a:srgbClr val="FF0000"/>
                </a:solidFill>
              </a:rPr>
              <a:t> </a:t>
            </a:r>
            <a:r>
              <a:rPr lang="de-CH" strike="sngStrike" dirty="0" err="1">
                <a:solidFill>
                  <a:srgbClr val="FF0000"/>
                </a:solidFill>
              </a:rPr>
              <a:t>со</a:t>
            </a:r>
            <a:r>
              <a:rPr lang="de-CH" strike="sngStrike" dirty="0">
                <a:solidFill>
                  <a:srgbClr val="FF0000"/>
                </a:solidFill>
              </a:rPr>
              <a:t> </a:t>
            </a:r>
            <a:r>
              <a:rPr lang="de-CH" strike="sngStrike" dirty="0" err="1">
                <a:solidFill>
                  <a:srgbClr val="FF0000"/>
                </a:solidFill>
              </a:rPr>
              <a:t>стартером</a:t>
            </a:r>
            <a:r>
              <a:rPr lang="de-CH" strike="sngStrike" dirty="0">
                <a:solidFill>
                  <a:srgbClr val="FF0000"/>
                </a:solidFill>
              </a:rPr>
              <a:t>.</a:t>
            </a:r>
            <a:r>
              <a:rPr lang="de-CH" dirty="0"/>
              <a:t> </a:t>
            </a: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Стартовая команда может быть подана только после того, как жюри даст разрешение участникам на старт.</a:t>
            </a:r>
          </a:p>
          <a:p>
            <a:pPr algn="just">
              <a:spcBef>
                <a:spcPts val="600"/>
              </a:spcBef>
            </a:pPr>
            <a:r>
              <a:rPr lang="ru-RU" strike="sngStrike" dirty="0">
                <a:solidFill>
                  <a:srgbClr val="FF0000"/>
                </a:solidFill>
              </a:rPr>
              <a:t>Может быть использовано любое стартовое устройство, гарантирующее одновременность старта и соответствие статье 1226.1.</a:t>
            </a:r>
          </a:p>
        </p:txBody>
      </p:sp>
    </p:spTree>
    <p:extLst>
      <p:ext uri="{BB962C8B-B14F-4D97-AF65-F5344CB8AC3E}">
        <p14:creationId xmlns:p14="http://schemas.microsoft.com/office/powerpoint/2010/main" val="39230541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id="{EE8E1F2D-E65A-435F-BD3E-30CAFEE50C87}"/>
              </a:ext>
            </a:extLst>
          </p:cNvPr>
          <p:cNvSpPr/>
          <p:nvPr/>
        </p:nvSpPr>
        <p:spPr>
          <a:xfrm>
            <a:off x="1835166" y="1491449"/>
            <a:ext cx="8622730" cy="1631216"/>
          </a:xfrm>
          <a:prstGeom prst="rect">
            <a:avLst/>
          </a:prstGeom>
        </p:spPr>
        <p:txBody>
          <a:bodyPr wrap="square">
            <a:spAutoFit/>
          </a:bodyPr>
          <a:lstStyle/>
          <a:p>
            <a:pPr algn="just">
              <a:spcBef>
                <a:spcPts val="600"/>
              </a:spcBef>
              <a:spcAft>
                <a:spcPts val="0"/>
              </a:spcAft>
            </a:pPr>
            <a:r>
              <a:rPr lang="ru-RU" b="1" strike="sngStrike" dirty="0">
                <a:solidFill>
                  <a:srgbClr val="FF0000"/>
                </a:solidFill>
                <a:ea typeface="Times New Roman" panose="02020603050405020304" pitchFamily="18" charset="0"/>
                <a:cs typeface="Times New Roman" panose="02020603050405020304" pitchFamily="18" charset="0"/>
              </a:rPr>
              <a:t>1226.3.	Фальстарт</a:t>
            </a:r>
          </a:p>
          <a:p>
            <a:pPr indent="180340" algn="just">
              <a:spcAft>
                <a:spcPts val="0"/>
              </a:spcAft>
            </a:pPr>
            <a:r>
              <a:rPr lang="ru-RU" strike="sngStrike" dirty="0">
                <a:solidFill>
                  <a:srgbClr val="FF0000"/>
                </a:solidFill>
                <a:ea typeface="Times New Roman" panose="02020603050405020304" pitchFamily="18" charset="0"/>
                <a:cs typeface="Times New Roman" panose="02020603050405020304" pitchFamily="18" charset="0"/>
              </a:rPr>
              <a:t>Участник подвергается санкциям:</a:t>
            </a:r>
          </a:p>
          <a:p>
            <a:pPr algn="just">
              <a:spcBef>
                <a:spcPts val="600"/>
              </a:spcBef>
              <a:spcAft>
                <a:spcPts val="0"/>
              </a:spcAft>
            </a:pPr>
            <a:r>
              <a:rPr lang="ru-RU" strike="sngStrike" dirty="0">
                <a:solidFill>
                  <a:srgbClr val="FF0000"/>
                </a:solidFill>
                <a:ea typeface="Times New Roman" panose="02020603050405020304" pitchFamily="18" charset="0"/>
                <a:cs typeface="Times New Roman" panose="02020603050405020304" pitchFamily="18" charset="0"/>
              </a:rPr>
              <a:t>1226.3.1.	если стартующий участник проходит ворота до стартовой команды;</a:t>
            </a:r>
          </a:p>
          <a:p>
            <a:pPr algn="just">
              <a:spcBef>
                <a:spcPts val="600"/>
              </a:spcBef>
              <a:spcAft>
                <a:spcPts val="0"/>
              </a:spcAft>
            </a:pPr>
            <a:r>
              <a:rPr lang="ru-RU" strike="sngStrike" dirty="0">
                <a:solidFill>
                  <a:srgbClr val="FF0000"/>
                </a:solidFill>
                <a:ea typeface="Times New Roman" panose="02020603050405020304" pitchFamily="18" charset="0"/>
                <a:cs typeface="Times New Roman" panose="02020603050405020304" pitchFamily="18" charset="0"/>
              </a:rPr>
              <a:t>1226.3.2.	если стартующий участник обе свои лыжные палки не поставит позади закрытых ворот.</a:t>
            </a:r>
          </a:p>
        </p:txBody>
      </p:sp>
      <p:sp>
        <p:nvSpPr>
          <p:cNvPr id="3" name="Прямоугольник 2">
            <a:extLst>
              <a:ext uri="{FF2B5EF4-FFF2-40B4-BE49-F238E27FC236}">
                <a16:creationId xmlns:a16="http://schemas.microsoft.com/office/drawing/2014/main" id="{9CA600AF-2628-4BB3-A235-899AB57C92E8}"/>
              </a:ext>
            </a:extLst>
          </p:cNvPr>
          <p:cNvSpPr/>
          <p:nvPr/>
        </p:nvSpPr>
        <p:spPr>
          <a:xfrm>
            <a:off x="1835165" y="3429000"/>
            <a:ext cx="8622729" cy="2031325"/>
          </a:xfrm>
          <a:prstGeom prst="rect">
            <a:avLst/>
          </a:prstGeom>
        </p:spPr>
        <p:txBody>
          <a:bodyPr wrap="square">
            <a:spAutoFit/>
          </a:bodyPr>
          <a:lstStyle/>
          <a:p>
            <a:pPr algn="just">
              <a:spcBef>
                <a:spcPts val="600"/>
              </a:spcBef>
              <a:spcAft>
                <a:spcPts val="0"/>
              </a:spcAft>
            </a:pPr>
            <a:r>
              <a:rPr lang="ru-RU"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1226.3.	Стартовая команда</a:t>
            </a:r>
          </a:p>
          <a:p>
            <a:pPr indent="180340" algn="just">
              <a:spcAft>
                <a:spcPts val="0"/>
              </a:spcAft>
            </a:pPr>
            <a:r>
              <a:rPr lang="ru-RU" dirty="0">
                <a:latin typeface="Arial" panose="020B0604020202020204" pitchFamily="34" charset="0"/>
                <a:ea typeface="Times New Roman" panose="02020603050405020304" pitchFamily="18" charset="0"/>
                <a:cs typeface="Times New Roman" panose="02020603050405020304" pitchFamily="18" charset="0"/>
              </a:rPr>
              <a:t>Стартёр должен убедиться, что оба участника готовы, опросив участников: «Красная трасса готова – Синяя трасса готова – Внимание», и затем подать стартовый сигнал, который открывает стартовые ворота.</a:t>
            </a:r>
          </a:p>
          <a:p>
            <a:pPr indent="180340" algn="just"/>
            <a:r>
              <a:rPr lang="ru-RU" strike="sngStrike" dirty="0">
                <a:solidFill>
                  <a:srgbClr val="FF0000"/>
                </a:solidFill>
              </a:rPr>
              <a:t>Прежде чем будет выполнена команда «Внимание - приготовиться» с подачей стартового сигнала, который открывает стартовые ворота, стартер должен убедиться, что участники готовы. </a:t>
            </a:r>
            <a:endPar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27070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a:extLst>
              <a:ext uri="{FF2B5EF4-FFF2-40B4-BE49-F238E27FC236}">
                <a16:creationId xmlns:a16="http://schemas.microsoft.com/office/drawing/2014/main" id="{450AD2E5-B700-4B3D-9388-4F999EC8C437}"/>
              </a:ext>
            </a:extLst>
          </p:cNvPr>
          <p:cNvSpPr/>
          <p:nvPr/>
        </p:nvSpPr>
        <p:spPr>
          <a:xfrm>
            <a:off x="1835166" y="1491449"/>
            <a:ext cx="8622730" cy="400110"/>
          </a:xfrm>
          <a:prstGeom prst="rect">
            <a:avLst/>
          </a:prstGeom>
        </p:spPr>
        <p:txBody>
          <a:bodyPr wrap="square">
            <a:spAutoFit/>
          </a:bodyPr>
          <a:lstStyle/>
          <a:p>
            <a:pPr algn="just">
              <a:spcBef>
                <a:spcPts val="600"/>
              </a:spcBef>
              <a:spcAft>
                <a:spcPts val="0"/>
              </a:spcAft>
            </a:pPr>
            <a:r>
              <a:rPr lang="ru-RU" sz="2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1227.	Финиш</a:t>
            </a:r>
          </a:p>
        </p:txBody>
      </p:sp>
      <p:sp>
        <p:nvSpPr>
          <p:cNvPr id="7" name="Прямоугольник 6">
            <a:extLst>
              <a:ext uri="{FF2B5EF4-FFF2-40B4-BE49-F238E27FC236}">
                <a16:creationId xmlns:a16="http://schemas.microsoft.com/office/drawing/2014/main" id="{14C1D742-1055-4E20-969F-AD43987F4339}"/>
              </a:ext>
            </a:extLst>
          </p:cNvPr>
          <p:cNvSpPr/>
          <p:nvPr/>
        </p:nvSpPr>
        <p:spPr>
          <a:xfrm>
            <a:off x="1835164" y="4320111"/>
            <a:ext cx="8622729" cy="646331"/>
          </a:xfrm>
          <a:prstGeom prst="rect">
            <a:avLst/>
          </a:prstGeom>
        </p:spPr>
        <p:txBody>
          <a:bodyPr wrap="square">
            <a:spAutoFit/>
          </a:bodyPr>
          <a:lstStyle/>
          <a:p>
            <a:pPr algn="just">
              <a:spcBef>
                <a:spcPts val="600"/>
              </a:spcBef>
              <a:spcAft>
                <a:spcPts val="0"/>
              </a:spcAft>
            </a:pP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1227.3.	Необходимо визуально разделить финиш таким образом, чтобы разделить участников после линии финиша.</a:t>
            </a:r>
          </a:p>
        </p:txBody>
      </p:sp>
      <p:sp>
        <p:nvSpPr>
          <p:cNvPr id="8" name="Прямоугольник 7">
            <a:extLst>
              <a:ext uri="{FF2B5EF4-FFF2-40B4-BE49-F238E27FC236}">
                <a16:creationId xmlns:a16="http://schemas.microsoft.com/office/drawing/2014/main" id="{BAE3A631-C932-4EF2-8911-B0F3322E3FDD}"/>
              </a:ext>
            </a:extLst>
          </p:cNvPr>
          <p:cNvSpPr/>
          <p:nvPr/>
        </p:nvSpPr>
        <p:spPr>
          <a:xfrm>
            <a:off x="1835164" y="3107459"/>
            <a:ext cx="8622729" cy="923330"/>
          </a:xfrm>
          <a:prstGeom prst="rect">
            <a:avLst/>
          </a:prstGeom>
        </p:spPr>
        <p:txBody>
          <a:bodyPr wrap="square">
            <a:spAutoFit/>
          </a:bodyPr>
          <a:lstStyle/>
          <a:p>
            <a:pPr algn="just">
              <a:spcBef>
                <a:spcPts val="600"/>
              </a:spcBef>
              <a:spcAft>
                <a:spcPts val="0"/>
              </a:spcAft>
            </a:pP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1227.2.	Финишная линия должна быть разделена на две части и </a:t>
            </a:r>
            <a:r>
              <a:rPr lang="ru-RU"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отмаркирована</a:t>
            </a: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Каждая из двух частей должна быть, по меньшей мере,           </a:t>
            </a:r>
            <a:r>
              <a:rPr lang="ru-RU" b="1" u="sng"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8 метров</a:t>
            </a:r>
            <a:r>
              <a:rPr lang="ru-RU" u="sng"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шириной.</a:t>
            </a:r>
          </a:p>
        </p:txBody>
      </p:sp>
      <p:sp>
        <p:nvSpPr>
          <p:cNvPr id="9" name="Прямоугольник 8">
            <a:extLst>
              <a:ext uri="{FF2B5EF4-FFF2-40B4-BE49-F238E27FC236}">
                <a16:creationId xmlns:a16="http://schemas.microsoft.com/office/drawing/2014/main" id="{4F3B26F2-7D5C-4627-9EC7-EEC1CA173951}"/>
              </a:ext>
            </a:extLst>
          </p:cNvPr>
          <p:cNvSpPr/>
          <p:nvPr/>
        </p:nvSpPr>
        <p:spPr>
          <a:xfrm>
            <a:off x="1835164" y="2174810"/>
            <a:ext cx="8622728" cy="646331"/>
          </a:xfrm>
          <a:prstGeom prst="rect">
            <a:avLst/>
          </a:prstGeom>
        </p:spPr>
        <p:txBody>
          <a:bodyPr wrap="square">
            <a:spAutoFit/>
          </a:bodyPr>
          <a:lstStyle/>
          <a:p>
            <a:pPr algn="just">
              <a:spcBef>
                <a:spcPts val="600"/>
              </a:spcBef>
              <a:spcAft>
                <a:spcPts val="0"/>
              </a:spcAft>
            </a:pP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1227.1.	Финишные зоны должно быть симметричными. Линия финиша должна быть параллельна линии старта.</a:t>
            </a:r>
          </a:p>
        </p:txBody>
      </p:sp>
    </p:spTree>
    <p:extLst>
      <p:ext uri="{BB962C8B-B14F-4D97-AF65-F5344CB8AC3E}">
        <p14:creationId xmlns:p14="http://schemas.microsoft.com/office/powerpoint/2010/main" val="8681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id="{174133CB-3A55-45F7-AB17-237B457EF31B}"/>
              </a:ext>
            </a:extLst>
          </p:cNvPr>
          <p:cNvSpPr/>
          <p:nvPr/>
        </p:nvSpPr>
        <p:spPr>
          <a:xfrm>
            <a:off x="1835166" y="1491449"/>
            <a:ext cx="8622730" cy="1862048"/>
          </a:xfrm>
          <a:prstGeom prst="rect">
            <a:avLst/>
          </a:prstGeom>
        </p:spPr>
        <p:txBody>
          <a:bodyPr wrap="square">
            <a:spAutoFit/>
          </a:bodyPr>
          <a:lstStyle/>
          <a:p>
            <a:pPr algn="just">
              <a:spcBef>
                <a:spcPts val="600"/>
              </a:spcBef>
              <a:spcAft>
                <a:spcPts val="0"/>
              </a:spcAft>
            </a:pPr>
            <a:r>
              <a:rPr lang="ru-RU" sz="2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1228.	Жюри и постановщик трассы</a:t>
            </a:r>
          </a:p>
          <a:p>
            <a:r>
              <a:rPr lang="ru-RU" strike="sngStrike"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1228.1.</a:t>
            </a:r>
            <a:r>
              <a:rPr lang="ru-RU" b="1" strike="sngStrike"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ru-RU" b="1" strike="sngStrike" dirty="0">
                <a:solidFill>
                  <a:srgbClr val="FF0000"/>
                </a:solidFill>
              </a:rPr>
              <a:t>Жюри состоит из:</a:t>
            </a:r>
          </a:p>
          <a:p>
            <a:pPr lvl="0"/>
            <a:r>
              <a:rPr lang="ru-RU" strike="sngStrike" dirty="0">
                <a:solidFill>
                  <a:srgbClr val="FF0000"/>
                </a:solidFill>
              </a:rPr>
              <a:t>технического делегата;</a:t>
            </a:r>
          </a:p>
          <a:p>
            <a:pPr lvl="0"/>
            <a:r>
              <a:rPr lang="ru-RU" strike="sngStrike" dirty="0">
                <a:solidFill>
                  <a:srgbClr val="FF0000"/>
                </a:solidFill>
              </a:rPr>
              <a:t>рефери;</a:t>
            </a:r>
          </a:p>
          <a:p>
            <a:pPr lvl="0"/>
            <a:r>
              <a:rPr lang="ru-RU" strike="sngStrike" dirty="0">
                <a:solidFill>
                  <a:srgbClr val="FF0000"/>
                </a:solidFill>
              </a:rPr>
              <a:t>руководителя соревнований.</a:t>
            </a:r>
          </a:p>
          <a:p>
            <a:pPr algn="just">
              <a:spcBef>
                <a:spcPts val="600"/>
              </a:spcBef>
              <a:spcAft>
                <a:spcPts val="0"/>
              </a:spcAft>
            </a:pPr>
            <a:r>
              <a:rPr lang="ru-RU" dirty="0">
                <a:latin typeface="Arial" panose="020B0604020202020204" pitchFamily="34" charset="0"/>
                <a:ea typeface="Times New Roman" panose="02020603050405020304" pitchFamily="18" charset="0"/>
                <a:cs typeface="Times New Roman" panose="02020603050405020304" pitchFamily="18" charset="0"/>
              </a:rPr>
              <a:t>1228.1.	Состав Жюри определён в ст.601.4</a:t>
            </a:r>
          </a:p>
        </p:txBody>
      </p:sp>
      <p:sp>
        <p:nvSpPr>
          <p:cNvPr id="3" name="Прямоугольник 2">
            <a:extLst>
              <a:ext uri="{FF2B5EF4-FFF2-40B4-BE49-F238E27FC236}">
                <a16:creationId xmlns:a16="http://schemas.microsoft.com/office/drawing/2014/main" id="{D5B8A541-4135-4042-8954-40E16DF6074F}"/>
              </a:ext>
            </a:extLst>
          </p:cNvPr>
          <p:cNvSpPr/>
          <p:nvPr/>
        </p:nvSpPr>
        <p:spPr>
          <a:xfrm>
            <a:off x="1835166" y="3806345"/>
            <a:ext cx="8622730" cy="2062103"/>
          </a:xfrm>
          <a:prstGeom prst="rect">
            <a:avLst/>
          </a:prstGeom>
        </p:spPr>
        <p:txBody>
          <a:bodyPr wrap="square">
            <a:spAutoFit/>
          </a:bodyPr>
          <a:lstStyle/>
          <a:p>
            <a:pPr algn="just">
              <a:spcBef>
                <a:spcPts val="600"/>
              </a:spcBef>
              <a:spcAft>
                <a:spcPts val="0"/>
              </a:spcAft>
            </a:pPr>
            <a:r>
              <a:rPr lang="ru-RU" sz="2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1229.	Регистрация времени</a:t>
            </a:r>
          </a:p>
          <a:p>
            <a:pPr indent="180340" algn="just">
              <a:spcAft>
                <a:spcPts val="0"/>
              </a:spcAft>
            </a:pP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В параллельных соревнованиях имеется возможность измерять результат в виде разницы между временами финиша участников, либо в виде полного времени заезда каждого участника от старта до финиша. Если измеряются времена заездов, разница определяется путём вычитания, с точностью до 1/100 секунды. Жюри должно объявить на заседании руководителей команд, какой способ измерения времени будет использоваться.</a:t>
            </a:r>
          </a:p>
        </p:txBody>
      </p:sp>
    </p:spTree>
    <p:extLst>
      <p:ext uri="{BB962C8B-B14F-4D97-AF65-F5344CB8AC3E}">
        <p14:creationId xmlns:p14="http://schemas.microsoft.com/office/powerpoint/2010/main" val="41343896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id="{5AD510EE-D85F-41D9-8B30-89114811BBD0}"/>
              </a:ext>
            </a:extLst>
          </p:cNvPr>
          <p:cNvSpPr/>
          <p:nvPr/>
        </p:nvSpPr>
        <p:spPr>
          <a:xfrm>
            <a:off x="1784635" y="1491449"/>
            <a:ext cx="8622730" cy="754053"/>
          </a:xfrm>
          <a:prstGeom prst="rect">
            <a:avLst/>
          </a:prstGeom>
        </p:spPr>
        <p:txBody>
          <a:bodyPr wrap="square">
            <a:spAutoFit/>
          </a:bodyPr>
          <a:lstStyle/>
          <a:p>
            <a:pPr algn="just">
              <a:spcBef>
                <a:spcPts val="600"/>
              </a:spcBef>
              <a:spcAft>
                <a:spcPts val="0"/>
              </a:spcAft>
            </a:pPr>
            <a:r>
              <a:rPr lang="ru-RU" sz="2000" b="1" dirty="0">
                <a:latin typeface="Arial" panose="020B0604020202020204" pitchFamily="34" charset="0"/>
                <a:ea typeface="Times New Roman" panose="02020603050405020304" pitchFamily="18" charset="0"/>
                <a:cs typeface="Times New Roman" panose="02020603050405020304" pitchFamily="18" charset="0"/>
              </a:rPr>
              <a:t>1230.	Проведение параллельных соревнований </a:t>
            </a:r>
          </a:p>
          <a:p>
            <a:pPr indent="180340" algn="just">
              <a:spcBef>
                <a:spcPts val="600"/>
              </a:spcBef>
              <a:spcAft>
                <a:spcPts val="0"/>
              </a:spcAft>
            </a:pPr>
            <a:r>
              <a:rPr lang="ru-RU" dirty="0">
                <a:latin typeface="Arial" panose="020B0604020202020204" pitchFamily="34" charset="0"/>
                <a:ea typeface="Times New Roman" panose="02020603050405020304" pitchFamily="18" charset="0"/>
                <a:cs typeface="Times New Roman" panose="02020603050405020304" pitchFamily="18" charset="0"/>
              </a:rPr>
              <a:t>1230.1 	Все параллельные соревнования состоят </a:t>
            </a:r>
            <a:r>
              <a:rPr lang="ru-RU" b="1" u="sng" dirty="0">
                <a:latin typeface="Arial" panose="020B0604020202020204" pitchFamily="34" charset="0"/>
                <a:ea typeface="Times New Roman" panose="02020603050405020304" pitchFamily="18" charset="0"/>
                <a:cs typeface="Times New Roman" panose="02020603050405020304" pitchFamily="18" charset="0"/>
              </a:rPr>
              <a:t>из двух частей</a:t>
            </a:r>
            <a:r>
              <a:rPr lang="ru-RU" dirty="0">
                <a:latin typeface="Arial" panose="020B0604020202020204" pitchFamily="34" charset="0"/>
                <a:ea typeface="Times New Roman" panose="02020603050405020304" pitchFamily="18" charset="0"/>
                <a:cs typeface="Times New Roman" panose="02020603050405020304" pitchFamily="18" charset="0"/>
              </a:rPr>
              <a:t>.</a:t>
            </a:r>
          </a:p>
        </p:txBody>
      </p:sp>
      <p:sp>
        <p:nvSpPr>
          <p:cNvPr id="3" name="Прямоугольник 2">
            <a:extLst>
              <a:ext uri="{FF2B5EF4-FFF2-40B4-BE49-F238E27FC236}">
                <a16:creationId xmlns:a16="http://schemas.microsoft.com/office/drawing/2014/main" id="{2D54AAD2-4384-48F2-96B8-0101CADB7358}"/>
              </a:ext>
            </a:extLst>
          </p:cNvPr>
          <p:cNvSpPr/>
          <p:nvPr/>
        </p:nvSpPr>
        <p:spPr>
          <a:xfrm>
            <a:off x="1835165" y="5394642"/>
            <a:ext cx="8572199" cy="1000274"/>
          </a:xfrm>
          <a:prstGeom prst="rect">
            <a:avLst/>
          </a:prstGeom>
        </p:spPr>
        <p:txBody>
          <a:bodyPr wrap="square">
            <a:spAutoFit/>
          </a:bodyPr>
          <a:lstStyle/>
          <a:p>
            <a:pPr indent="180340" algn="just">
              <a:spcBef>
                <a:spcPts val="600"/>
              </a:spcBef>
              <a:spcAft>
                <a:spcPts val="0"/>
              </a:spcAft>
            </a:pPr>
            <a:r>
              <a:rPr lang="ru-RU" b="1" u="sng" dirty="0">
                <a:latin typeface="Arial" panose="020B0604020202020204" pitchFamily="34" charset="0"/>
                <a:ea typeface="Times New Roman" panose="02020603050405020304" pitchFamily="18" charset="0"/>
                <a:cs typeface="Times New Roman" panose="02020603050405020304" pitchFamily="18" charset="0"/>
              </a:rPr>
              <a:t>1230.1.2	</a:t>
            </a:r>
            <a:r>
              <a:rPr lang="ru-RU" b="1" i="1" u="sng" dirty="0">
                <a:latin typeface="Arial" panose="020B0604020202020204" pitchFamily="34" charset="0"/>
                <a:ea typeface="Times New Roman" panose="02020603050405020304" pitchFamily="18" charset="0"/>
                <a:cs typeface="Times New Roman" panose="02020603050405020304" pitchFamily="18" charset="0"/>
              </a:rPr>
              <a:t>Заезды на выбывание (Раунды):</a:t>
            </a:r>
            <a:r>
              <a:rPr lang="ru-RU" b="1" u="sng" dirty="0">
                <a:latin typeface="Arial" panose="020B0604020202020204" pitchFamily="34" charset="0"/>
                <a:ea typeface="Times New Roman" panose="02020603050405020304" pitchFamily="18" charset="0"/>
                <a:cs typeface="Times New Roman" panose="02020603050405020304" pitchFamily="18" charset="0"/>
              </a:rPr>
              <a:t> </a:t>
            </a:r>
          </a:p>
          <a:p>
            <a:pPr indent="180340" algn="just">
              <a:spcBef>
                <a:spcPts val="600"/>
              </a:spcBef>
              <a:spcAft>
                <a:spcPts val="0"/>
              </a:spcAft>
            </a:pPr>
            <a:r>
              <a:rPr lang="ru-RU" dirty="0">
                <a:latin typeface="Arial" panose="020B0604020202020204" pitchFamily="34" charset="0"/>
                <a:ea typeface="Times New Roman" panose="02020603050405020304" pitchFamily="18" charset="0"/>
                <a:cs typeface="Times New Roman" panose="02020603050405020304" pitchFamily="18" charset="0"/>
              </a:rPr>
              <a:t>	В каждом раунде каждая пара участников соревнуется в двух заездах. Во втором заезде участники меняются трассами.</a:t>
            </a:r>
          </a:p>
        </p:txBody>
      </p:sp>
      <p:sp>
        <p:nvSpPr>
          <p:cNvPr id="6" name="Прямоугольник 5">
            <a:extLst>
              <a:ext uri="{FF2B5EF4-FFF2-40B4-BE49-F238E27FC236}">
                <a16:creationId xmlns:a16="http://schemas.microsoft.com/office/drawing/2014/main" id="{67E7A728-AFB5-4674-8B8D-F992CDBD64A1}"/>
              </a:ext>
            </a:extLst>
          </p:cNvPr>
          <p:cNvSpPr/>
          <p:nvPr/>
        </p:nvSpPr>
        <p:spPr>
          <a:xfrm>
            <a:off x="1784635" y="2255321"/>
            <a:ext cx="8622729" cy="3139321"/>
          </a:xfrm>
          <a:prstGeom prst="rect">
            <a:avLst/>
          </a:prstGeom>
        </p:spPr>
        <p:txBody>
          <a:bodyPr wrap="square">
            <a:spAutoFit/>
          </a:bodyPr>
          <a:lstStyle/>
          <a:p>
            <a:pPr indent="180340" algn="just">
              <a:spcBef>
                <a:spcPts val="600"/>
              </a:spcBef>
              <a:spcAft>
                <a:spcPts val="0"/>
              </a:spcAft>
            </a:pPr>
            <a:r>
              <a:rPr lang="ru-RU" b="1" u="sng" dirty="0">
                <a:latin typeface="Arial" panose="020B0604020202020204" pitchFamily="34" charset="0"/>
                <a:ea typeface="Times New Roman" panose="02020603050405020304" pitchFamily="18" charset="0"/>
                <a:cs typeface="Times New Roman" panose="02020603050405020304" pitchFamily="18" charset="0"/>
              </a:rPr>
              <a:t>1230.1.1	</a:t>
            </a:r>
            <a:r>
              <a:rPr lang="ru-RU" b="1" i="1" u="sng" dirty="0">
                <a:latin typeface="Arial" panose="020B0604020202020204" pitchFamily="34" charset="0"/>
                <a:ea typeface="Times New Roman" panose="02020603050405020304" pitchFamily="18" charset="0"/>
                <a:cs typeface="Times New Roman" panose="02020603050405020304" pitchFamily="18" charset="0"/>
              </a:rPr>
              <a:t>Квалификационный заезд:</a:t>
            </a:r>
            <a:endParaRPr lang="ru-RU" b="1" u="sng" dirty="0">
              <a:latin typeface="Arial" panose="020B0604020202020204" pitchFamily="34" charset="0"/>
              <a:ea typeface="Times New Roman" panose="02020603050405020304" pitchFamily="18" charset="0"/>
              <a:cs typeface="Times New Roman" panose="02020603050405020304" pitchFamily="18" charset="0"/>
            </a:endParaRPr>
          </a:p>
          <a:p>
            <a:pPr indent="180340" algn="just">
              <a:spcAft>
                <a:spcPts val="0"/>
              </a:spcAft>
            </a:pPr>
            <a:r>
              <a:rPr lang="ru-RU" dirty="0">
                <a:latin typeface="Arial" panose="020B0604020202020204" pitchFamily="34" charset="0"/>
                <a:ea typeface="Times New Roman" panose="02020603050405020304" pitchFamily="18" charset="0"/>
                <a:cs typeface="Times New Roman" panose="02020603050405020304" pitchFamily="18" charset="0"/>
              </a:rPr>
              <a:t>		Все параллельные соревнования должны иметь квалификационный заезд для всех допущенных участников. Стартовый протокол для Квалификационного заезда определяется согласно ФИС-очков участников. Для Кубков может быть разработан специальный порядок.</a:t>
            </a:r>
          </a:p>
          <a:p>
            <a:pPr indent="180340" algn="just">
              <a:spcAft>
                <a:spcPts val="0"/>
              </a:spcAft>
            </a:pPr>
            <a:r>
              <a:rPr lang="ru-RU" dirty="0">
                <a:latin typeface="Arial" panose="020B0604020202020204" pitchFamily="34" charset="0"/>
                <a:ea typeface="Times New Roman" panose="02020603050405020304" pitchFamily="18" charset="0"/>
                <a:cs typeface="Times New Roman" panose="02020603050405020304" pitchFamily="18" charset="0"/>
              </a:rPr>
              <a:t>		Лучшие 32 участника по итогам квалификационного заезда выходят в Заезды на выбывание (Раунды). В случае, если два или более участников занимают 32ое место, в Заезды на выбывание выходит участник с большим стартовым номером. Исключение для параллельных соревнований уровней </a:t>
            </a:r>
            <a:r>
              <a:rPr lang="en-US" dirty="0">
                <a:latin typeface="Arial" panose="020B0604020202020204" pitchFamily="34" charset="0"/>
                <a:ea typeface="Times New Roman" panose="02020603050405020304" pitchFamily="18" charset="0"/>
                <a:cs typeface="Times New Roman" panose="02020603050405020304" pitchFamily="18" charset="0"/>
              </a:rPr>
              <a:t>FIS</a:t>
            </a:r>
            <a:r>
              <a:rPr lang="ru-RU" dirty="0">
                <a:latin typeface="Arial" panose="020B0604020202020204" pitchFamily="34" charset="0"/>
                <a:ea typeface="Times New Roman" panose="02020603050405020304" pitchFamily="18" charset="0"/>
                <a:cs typeface="Times New Roman" panose="02020603050405020304" pitchFamily="18" charset="0"/>
              </a:rPr>
              <a:t>/</a:t>
            </a:r>
            <a:r>
              <a:rPr lang="en-US" dirty="0">
                <a:latin typeface="Arial" panose="020B0604020202020204" pitchFamily="34" charset="0"/>
                <a:ea typeface="Times New Roman" panose="02020603050405020304" pitchFamily="18" charset="0"/>
                <a:cs typeface="Times New Roman" panose="02020603050405020304" pitchFamily="18" charset="0"/>
              </a:rPr>
              <a:t>ENL</a:t>
            </a:r>
            <a:r>
              <a:rPr lang="ru-RU" dirty="0">
                <a:latin typeface="Arial" panose="020B0604020202020204" pitchFamily="34" charset="0"/>
                <a:ea typeface="Times New Roman" panose="02020603050405020304" pitchFamily="18" charset="0"/>
                <a:cs typeface="Times New Roman" panose="02020603050405020304" pitchFamily="18" charset="0"/>
              </a:rPr>
              <a:t>, где программой соревнований может быть допущено 64 участника.</a:t>
            </a:r>
          </a:p>
        </p:txBody>
      </p:sp>
    </p:spTree>
    <p:extLst>
      <p:ext uri="{BB962C8B-B14F-4D97-AF65-F5344CB8AC3E}">
        <p14:creationId xmlns:p14="http://schemas.microsoft.com/office/powerpoint/2010/main" val="34067041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id="{68F8C90F-4E4B-47D7-8DF0-AE46FBCE79D6}"/>
              </a:ext>
            </a:extLst>
          </p:cNvPr>
          <p:cNvSpPr/>
          <p:nvPr/>
        </p:nvSpPr>
        <p:spPr>
          <a:xfrm>
            <a:off x="1835166" y="1491449"/>
            <a:ext cx="8622730" cy="1477328"/>
          </a:xfrm>
          <a:prstGeom prst="rect">
            <a:avLst/>
          </a:prstGeom>
        </p:spPr>
        <p:txBody>
          <a:bodyPr wrap="square">
            <a:spAutoFit/>
          </a:bodyPr>
          <a:lstStyle/>
          <a:p>
            <a:pPr algn="just">
              <a:spcBef>
                <a:spcPts val="600"/>
              </a:spcBef>
              <a:spcAft>
                <a:spcPts val="0"/>
              </a:spcAft>
            </a:pPr>
            <a:r>
              <a:rPr lang="ru-RU"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1230.2.	Образование пар</a:t>
            </a:r>
          </a:p>
          <a:p>
            <a:r>
              <a:rPr lang="de-CH" dirty="0">
                <a:latin typeface="Arial" panose="020B0604020202020204" pitchFamily="34" charset="0"/>
                <a:ea typeface="Times New Roman" panose="02020603050405020304" pitchFamily="18" charset="0"/>
                <a:cs typeface="Times New Roman" panose="02020603050405020304" pitchFamily="18" charset="0"/>
              </a:rPr>
              <a:t>1230.2.1.	</a:t>
            </a:r>
            <a:r>
              <a:rPr lang="de-CH" dirty="0" err="1">
                <a:latin typeface="Arial" panose="020B0604020202020204" pitchFamily="34" charset="0"/>
                <a:ea typeface="Times New Roman" panose="02020603050405020304" pitchFamily="18" charset="0"/>
                <a:cs typeface="Times New Roman" panose="02020603050405020304" pitchFamily="18" charset="0"/>
              </a:rPr>
              <a:t>Участники</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получают</a:t>
            </a:r>
            <a:r>
              <a:rPr lang="de-CH" dirty="0">
                <a:latin typeface="Arial" panose="020B0604020202020204" pitchFamily="34" charset="0"/>
                <a:ea typeface="Times New Roman" panose="02020603050405020304" pitchFamily="18" charset="0"/>
                <a:cs typeface="Times New Roman" panose="02020603050405020304" pitchFamily="18" charset="0"/>
              </a:rPr>
              <a:t> в </a:t>
            </a:r>
            <a:r>
              <a:rPr lang="de-CH" dirty="0" err="1">
                <a:latin typeface="Arial" panose="020B0604020202020204" pitchFamily="34" charset="0"/>
                <a:ea typeface="Times New Roman" panose="02020603050405020304" pitchFamily="18" charset="0"/>
                <a:cs typeface="Times New Roman" panose="02020603050405020304" pitchFamily="18" charset="0"/>
              </a:rPr>
              <a:t>порядке</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их</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классификации</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по</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результатам</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Квалификационного</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заезда</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соответствующие</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стартовые</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номера</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от</a:t>
            </a:r>
            <a:r>
              <a:rPr lang="de-CH" dirty="0">
                <a:latin typeface="Arial" panose="020B0604020202020204" pitchFamily="34" charset="0"/>
                <a:ea typeface="Times New Roman" panose="02020603050405020304" pitchFamily="18" charset="0"/>
                <a:cs typeface="Times New Roman" panose="02020603050405020304" pitchFamily="18" charset="0"/>
              </a:rPr>
              <a:t> 1-го </a:t>
            </a:r>
            <a:r>
              <a:rPr lang="de-CH" dirty="0" err="1">
                <a:latin typeface="Arial" panose="020B0604020202020204" pitchFamily="34" charset="0"/>
                <a:ea typeface="Times New Roman" panose="02020603050405020304" pitchFamily="18" charset="0"/>
                <a:cs typeface="Times New Roman" panose="02020603050405020304" pitchFamily="18" charset="0"/>
              </a:rPr>
              <a:t>до</a:t>
            </a:r>
            <a:r>
              <a:rPr lang="de-CH" dirty="0">
                <a:latin typeface="Arial" panose="020B0604020202020204" pitchFamily="34" charset="0"/>
                <a:ea typeface="Times New Roman" panose="02020603050405020304" pitchFamily="18" charset="0"/>
                <a:cs typeface="Times New Roman" panose="02020603050405020304" pitchFamily="18" charset="0"/>
              </a:rPr>
              <a:t> 32-го (1 </a:t>
            </a:r>
            <a:r>
              <a:rPr lang="de-CH" dirty="0" err="1">
                <a:latin typeface="Arial" panose="020B0604020202020204" pitchFamily="34" charset="0"/>
                <a:ea typeface="Times New Roman" panose="02020603050405020304" pitchFamily="18" charset="0"/>
                <a:cs typeface="Times New Roman" panose="02020603050405020304" pitchFamily="18" charset="0"/>
              </a:rPr>
              <a:t>место</a:t>
            </a:r>
            <a:r>
              <a:rPr lang="de-CH" dirty="0">
                <a:latin typeface="Arial" panose="020B0604020202020204" pitchFamily="34" charset="0"/>
                <a:ea typeface="Times New Roman" panose="02020603050405020304" pitchFamily="18" charset="0"/>
                <a:cs typeface="Times New Roman" panose="02020603050405020304" pitchFamily="18" charset="0"/>
              </a:rPr>
              <a:t> – 1 </a:t>
            </a:r>
            <a:r>
              <a:rPr lang="de-CH" dirty="0" err="1">
                <a:latin typeface="Arial" panose="020B0604020202020204" pitchFamily="34" charset="0"/>
                <a:ea typeface="Times New Roman" panose="02020603050405020304" pitchFamily="18" charset="0"/>
                <a:cs typeface="Times New Roman" panose="02020603050405020304" pitchFamily="18" charset="0"/>
              </a:rPr>
              <a:t>стартовый</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номер</a:t>
            </a:r>
            <a:r>
              <a:rPr lang="de-CH" dirty="0">
                <a:latin typeface="Arial" panose="020B0604020202020204" pitchFamily="34" charset="0"/>
                <a:ea typeface="Times New Roman" panose="02020603050405020304" pitchFamily="18" charset="0"/>
                <a:cs typeface="Times New Roman" panose="02020603050405020304" pitchFamily="18" charset="0"/>
              </a:rPr>
              <a:t>) и </a:t>
            </a:r>
            <a:r>
              <a:rPr lang="de-CH" dirty="0" err="1">
                <a:latin typeface="Arial" panose="020B0604020202020204" pitchFamily="34" charset="0"/>
                <a:ea typeface="Times New Roman" panose="02020603050405020304" pitchFamily="18" charset="0"/>
                <a:cs typeface="Times New Roman" panose="02020603050405020304" pitchFamily="18" charset="0"/>
              </a:rPr>
              <a:t>сохраняют</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их</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до</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конца</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соревнований</a:t>
            </a:r>
            <a:r>
              <a:rPr lang="ru-RU" dirty="0">
                <a:latin typeface="Arial" panose="020B0604020202020204" pitchFamily="34" charset="0"/>
                <a:ea typeface="Times New Roman" panose="02020603050405020304" pitchFamily="18" charset="0"/>
                <a:cs typeface="Times New Roman" panose="02020603050405020304" pitchFamily="18" charset="0"/>
              </a:rPr>
              <a:t>.</a:t>
            </a:r>
            <a:endParaRPr lang="ru-RU" dirty="0"/>
          </a:p>
        </p:txBody>
      </p:sp>
      <p:sp>
        <p:nvSpPr>
          <p:cNvPr id="3" name="Прямоугольник 2">
            <a:extLst>
              <a:ext uri="{FF2B5EF4-FFF2-40B4-BE49-F238E27FC236}">
                <a16:creationId xmlns:a16="http://schemas.microsoft.com/office/drawing/2014/main" id="{4E840934-3455-4046-9E65-F6719CFEEA15}"/>
              </a:ext>
            </a:extLst>
          </p:cNvPr>
          <p:cNvSpPr/>
          <p:nvPr/>
        </p:nvSpPr>
        <p:spPr>
          <a:xfrm>
            <a:off x="1835164" y="3052316"/>
            <a:ext cx="8622729" cy="1000274"/>
          </a:xfrm>
          <a:prstGeom prst="rect">
            <a:avLst/>
          </a:prstGeom>
        </p:spPr>
        <p:txBody>
          <a:bodyPr wrap="square">
            <a:spAutoFit/>
          </a:bodyPr>
          <a:lstStyle/>
          <a:p>
            <a:pPr algn="just">
              <a:spcBef>
                <a:spcPts val="600"/>
              </a:spcBef>
              <a:spcAft>
                <a:spcPts val="0"/>
              </a:spcAft>
            </a:pP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1230.2.4.	</a:t>
            </a:r>
            <a:r>
              <a:rPr lang="de-CH" strike="sngStrike" dirty="0" err="1">
                <a:solidFill>
                  <a:srgbClr val="FF0000"/>
                </a:solidFill>
              </a:rPr>
              <a:t>Участник</a:t>
            </a:r>
            <a:r>
              <a:rPr lang="de-CH" strike="sngStrike" dirty="0">
                <a:solidFill>
                  <a:srgbClr val="FF0000"/>
                </a:solidFill>
              </a:rPr>
              <a:t> </a:t>
            </a:r>
            <a:r>
              <a:rPr lang="de-CH" strike="sngStrike" dirty="0" err="1">
                <a:solidFill>
                  <a:srgbClr val="FF0000"/>
                </a:solidFill>
              </a:rPr>
              <a:t>просматривает</a:t>
            </a:r>
            <a:r>
              <a:rPr lang="de-CH" strike="sngStrike" dirty="0">
                <a:solidFill>
                  <a:srgbClr val="FF0000"/>
                </a:solidFill>
              </a:rPr>
              <a:t> </a:t>
            </a:r>
            <a:r>
              <a:rPr lang="de-CH" strike="sngStrike" dirty="0" err="1">
                <a:solidFill>
                  <a:srgbClr val="FF0000"/>
                </a:solidFill>
              </a:rPr>
              <a:t>трассу</a:t>
            </a:r>
            <a:r>
              <a:rPr lang="de-CH" strike="sngStrike" dirty="0">
                <a:solidFill>
                  <a:srgbClr val="FF0000"/>
                </a:solidFill>
              </a:rPr>
              <a:t> </a:t>
            </a:r>
            <a:r>
              <a:rPr lang="de-CH" strike="sngStrike" dirty="0" err="1">
                <a:solidFill>
                  <a:srgbClr val="FF0000"/>
                </a:solidFill>
              </a:rPr>
              <a:t>один</a:t>
            </a:r>
            <a:r>
              <a:rPr lang="de-CH" strike="sngStrike" dirty="0">
                <a:solidFill>
                  <a:srgbClr val="FF0000"/>
                </a:solidFill>
              </a:rPr>
              <a:t> </a:t>
            </a:r>
            <a:r>
              <a:rPr lang="de-CH" strike="sngStrike" dirty="0" err="1">
                <a:solidFill>
                  <a:srgbClr val="FF0000"/>
                </a:solidFill>
              </a:rPr>
              <a:t>раз</a:t>
            </a:r>
            <a:r>
              <a:rPr lang="de-CH" strike="sngStrike" dirty="0">
                <a:solidFill>
                  <a:srgbClr val="FF0000"/>
                </a:solidFill>
              </a:rPr>
              <a:t>, </a:t>
            </a:r>
            <a:r>
              <a:rPr lang="de-CH" strike="sngStrike" dirty="0" err="1">
                <a:solidFill>
                  <a:srgbClr val="FF0000"/>
                </a:solidFill>
              </a:rPr>
              <a:t>двигаясь</a:t>
            </a:r>
            <a:r>
              <a:rPr lang="de-CH" strike="sngStrike" dirty="0">
                <a:solidFill>
                  <a:srgbClr val="FF0000"/>
                </a:solidFill>
              </a:rPr>
              <a:t> </a:t>
            </a:r>
            <a:r>
              <a:rPr lang="de-CH" strike="sngStrike" dirty="0" err="1">
                <a:solidFill>
                  <a:srgbClr val="FF0000"/>
                </a:solidFill>
              </a:rPr>
              <a:t>сверху</a:t>
            </a:r>
            <a:r>
              <a:rPr lang="de-CH" strike="sngStrike" dirty="0">
                <a:solidFill>
                  <a:srgbClr val="FF0000"/>
                </a:solidFill>
              </a:rPr>
              <a:t> </a:t>
            </a:r>
            <a:r>
              <a:rPr lang="de-CH" strike="sngStrike" dirty="0" err="1">
                <a:solidFill>
                  <a:srgbClr val="FF0000"/>
                </a:solidFill>
              </a:rPr>
              <a:t>на</a:t>
            </a:r>
            <a:r>
              <a:rPr lang="de-CH" strike="sngStrike" dirty="0">
                <a:solidFill>
                  <a:srgbClr val="FF0000"/>
                </a:solidFill>
              </a:rPr>
              <a:t> </a:t>
            </a:r>
            <a:r>
              <a:rPr lang="de-CH" strike="sngStrike" dirty="0" err="1">
                <a:solidFill>
                  <a:srgbClr val="FF0000"/>
                </a:solidFill>
              </a:rPr>
              <a:t>лыжах</a:t>
            </a:r>
            <a:r>
              <a:rPr lang="de-CH" strike="sngStrike" dirty="0">
                <a:solidFill>
                  <a:srgbClr val="FF0000"/>
                </a:solidFill>
              </a:rPr>
              <a:t>. </a:t>
            </a:r>
            <a:r>
              <a:rPr lang="de-CH" strike="sngStrike" dirty="0" err="1">
                <a:solidFill>
                  <a:srgbClr val="FF0000"/>
                </a:solidFill>
              </a:rPr>
              <a:t>Время</a:t>
            </a:r>
            <a:r>
              <a:rPr lang="de-CH" strike="sngStrike" dirty="0">
                <a:solidFill>
                  <a:srgbClr val="FF0000"/>
                </a:solidFill>
              </a:rPr>
              <a:t> </a:t>
            </a:r>
            <a:r>
              <a:rPr lang="de-CH" strike="sngStrike" dirty="0" err="1">
                <a:solidFill>
                  <a:srgbClr val="FF0000"/>
                </a:solidFill>
              </a:rPr>
              <a:t>просмотра</a:t>
            </a:r>
            <a:r>
              <a:rPr lang="de-CH" strike="sngStrike" dirty="0">
                <a:solidFill>
                  <a:srgbClr val="FF0000"/>
                </a:solidFill>
              </a:rPr>
              <a:t> – 10 </a:t>
            </a:r>
            <a:r>
              <a:rPr lang="de-CH" strike="sngStrike" dirty="0" err="1">
                <a:solidFill>
                  <a:srgbClr val="FF0000"/>
                </a:solidFill>
              </a:rPr>
              <a:t>минут</a:t>
            </a:r>
            <a:r>
              <a:rPr lang="de-CH" strike="sngStrike" dirty="0">
                <a:solidFill>
                  <a:srgbClr val="FF0000"/>
                </a:solidFill>
              </a:rPr>
              <a:t>.</a:t>
            </a:r>
            <a:endParaRPr lang="ru-RU" strike="sngStrike" dirty="0">
              <a:solidFill>
                <a:srgbClr val="FF0000"/>
              </a:solidFill>
            </a:endParaRPr>
          </a:p>
          <a:p>
            <a:pPr algn="just">
              <a:spcBef>
                <a:spcPts val="600"/>
              </a:spcBef>
              <a:spcAft>
                <a:spcPts val="0"/>
              </a:spcAft>
            </a:pPr>
            <a:r>
              <a:rPr lang="ru-RU" dirty="0">
                <a:latin typeface="Arial" panose="020B0604020202020204" pitchFamily="34" charset="0"/>
                <a:ea typeface="Times New Roman" panose="02020603050405020304" pitchFamily="18" charset="0"/>
                <a:cs typeface="Times New Roman" panose="02020603050405020304" pitchFamily="18" charset="0"/>
              </a:rPr>
              <a:t>Способ просмотра определяет Жюри.</a:t>
            </a:r>
          </a:p>
        </p:txBody>
      </p:sp>
      <p:sp>
        <p:nvSpPr>
          <p:cNvPr id="6" name="Прямоугольник 5">
            <a:extLst>
              <a:ext uri="{FF2B5EF4-FFF2-40B4-BE49-F238E27FC236}">
                <a16:creationId xmlns:a16="http://schemas.microsoft.com/office/drawing/2014/main" id="{8CAEB7CC-F5C6-4D22-8403-65BFA8C83781}"/>
              </a:ext>
            </a:extLst>
          </p:cNvPr>
          <p:cNvSpPr/>
          <p:nvPr/>
        </p:nvSpPr>
        <p:spPr>
          <a:xfrm>
            <a:off x="1835164" y="4293929"/>
            <a:ext cx="8622729" cy="1200329"/>
          </a:xfrm>
          <a:prstGeom prst="rect">
            <a:avLst/>
          </a:prstGeom>
        </p:spPr>
        <p:txBody>
          <a:bodyPr wrap="square">
            <a:spAutoFit/>
          </a:bodyPr>
          <a:lstStyle/>
          <a:p>
            <a:r>
              <a:rPr lang="de-CH" dirty="0">
                <a:latin typeface="Arial" panose="020B0604020202020204" pitchFamily="34" charset="0"/>
                <a:ea typeface="Times New Roman" panose="02020603050405020304" pitchFamily="18" charset="0"/>
                <a:cs typeface="Times New Roman" panose="02020603050405020304" pitchFamily="18" charset="0"/>
              </a:rPr>
              <a:t>1230.2.5.	</a:t>
            </a:r>
            <a:r>
              <a:rPr lang="de-CH" dirty="0" err="1">
                <a:latin typeface="Arial" panose="020B0604020202020204" pitchFamily="34" charset="0"/>
                <a:ea typeface="Times New Roman" panose="02020603050405020304" pitchFamily="18" charset="0"/>
                <a:cs typeface="Times New Roman" panose="02020603050405020304" pitchFamily="18" charset="0"/>
              </a:rPr>
              <a:t>Проигравшие</a:t>
            </a:r>
            <a:r>
              <a:rPr lang="de-CH" dirty="0">
                <a:latin typeface="Arial" panose="020B0604020202020204" pitchFamily="34" charset="0"/>
                <a:ea typeface="Times New Roman" panose="02020603050405020304" pitchFamily="18" charset="0"/>
                <a:cs typeface="Times New Roman" panose="02020603050405020304" pitchFamily="18" charset="0"/>
              </a:rPr>
              <a:t> 16 </a:t>
            </a:r>
            <a:r>
              <a:rPr lang="de-CH" dirty="0" err="1">
                <a:latin typeface="Arial" panose="020B0604020202020204" pitchFamily="34" charset="0"/>
                <a:ea typeface="Times New Roman" panose="02020603050405020304" pitchFamily="18" charset="0"/>
                <a:cs typeface="Times New Roman" panose="02020603050405020304" pitchFamily="18" charset="0"/>
              </a:rPr>
              <a:t>участников</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занимают</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итоговые</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позиции</a:t>
            </a:r>
            <a:r>
              <a:rPr lang="de-CH" dirty="0">
                <a:latin typeface="Arial" panose="020B0604020202020204" pitchFamily="34" charset="0"/>
                <a:ea typeface="Times New Roman" panose="02020603050405020304" pitchFamily="18" charset="0"/>
                <a:cs typeface="Times New Roman" panose="02020603050405020304" pitchFamily="18" charset="0"/>
              </a:rPr>
              <a:t> с 17 </a:t>
            </a:r>
            <a:r>
              <a:rPr lang="de-CH" dirty="0" err="1">
                <a:latin typeface="Arial" panose="020B0604020202020204" pitchFamily="34" charset="0"/>
                <a:ea typeface="Times New Roman" panose="02020603050405020304" pitchFamily="18" charset="0"/>
                <a:cs typeface="Times New Roman" panose="02020603050405020304" pitchFamily="18" charset="0"/>
              </a:rPr>
              <a:t>по</a:t>
            </a:r>
            <a:r>
              <a:rPr lang="de-CH" dirty="0">
                <a:latin typeface="Arial" panose="020B0604020202020204" pitchFamily="34" charset="0"/>
                <a:ea typeface="Times New Roman" panose="02020603050405020304" pitchFamily="18" charset="0"/>
                <a:cs typeface="Times New Roman" panose="02020603050405020304" pitchFamily="18" charset="0"/>
              </a:rPr>
              <a:t> 32 в </a:t>
            </a:r>
            <a:r>
              <a:rPr lang="de-CH" dirty="0" err="1">
                <a:latin typeface="Arial" panose="020B0604020202020204" pitchFamily="34" charset="0"/>
                <a:ea typeface="Times New Roman" panose="02020603050405020304" pitchFamily="18" charset="0"/>
                <a:cs typeface="Times New Roman" panose="02020603050405020304" pitchFamily="18" charset="0"/>
              </a:rPr>
              <a:t>соответствии</a:t>
            </a:r>
            <a:r>
              <a:rPr lang="de-CH" dirty="0">
                <a:latin typeface="Arial" panose="020B0604020202020204" pitchFamily="34" charset="0"/>
                <a:ea typeface="Times New Roman" panose="02020603050405020304" pitchFamily="18" charset="0"/>
                <a:cs typeface="Times New Roman" panose="02020603050405020304" pitchFamily="18" charset="0"/>
              </a:rPr>
              <a:t> с </a:t>
            </a:r>
            <a:r>
              <a:rPr lang="de-CH" dirty="0" err="1">
                <a:latin typeface="Arial" panose="020B0604020202020204" pitchFamily="34" charset="0"/>
                <a:ea typeface="Times New Roman" panose="02020603050405020304" pitchFamily="18" charset="0"/>
                <a:cs typeface="Times New Roman" panose="02020603050405020304" pitchFamily="18" charset="0"/>
              </a:rPr>
              <a:t>суммой</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полученных</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времён</a:t>
            </a:r>
            <a:r>
              <a:rPr lang="de-CH" dirty="0">
                <a:latin typeface="Arial" panose="020B0604020202020204" pitchFamily="34" charset="0"/>
                <a:ea typeface="Times New Roman" panose="02020603050405020304" pitchFamily="18" charset="0"/>
                <a:cs typeface="Times New Roman" panose="02020603050405020304" pitchFamily="18" charset="0"/>
              </a:rPr>
              <a:t> 1 и 2 </a:t>
            </a:r>
            <a:r>
              <a:rPr lang="de-CH" dirty="0" err="1">
                <a:latin typeface="Arial" panose="020B0604020202020204" pitchFamily="34" charset="0"/>
                <a:ea typeface="Times New Roman" panose="02020603050405020304" pitchFamily="18" charset="0"/>
                <a:cs typeface="Times New Roman" panose="02020603050405020304" pitchFamily="18" charset="0"/>
              </a:rPr>
              <a:t>заездов</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Участники</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которые</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не</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имеют</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суммы</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времён</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заездов</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классифицируются</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согласно</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результату</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показанному</a:t>
            </a:r>
            <a:r>
              <a:rPr lang="de-CH" dirty="0">
                <a:latin typeface="Arial" panose="020B0604020202020204" pitchFamily="34" charset="0"/>
                <a:ea typeface="Times New Roman" panose="02020603050405020304" pitchFamily="18" charset="0"/>
                <a:cs typeface="Times New Roman" panose="02020603050405020304" pitchFamily="18" charset="0"/>
              </a:rPr>
              <a:t> в </a:t>
            </a:r>
            <a:r>
              <a:rPr lang="de-CH" dirty="0" err="1">
                <a:latin typeface="Arial" panose="020B0604020202020204" pitchFamily="34" charset="0"/>
                <a:ea typeface="Times New Roman" panose="02020603050405020304" pitchFamily="18" charset="0"/>
                <a:cs typeface="Times New Roman" panose="02020603050405020304" pitchFamily="18" charset="0"/>
              </a:rPr>
              <a:t>квалификационном</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заезде</a:t>
            </a:r>
            <a:r>
              <a:rPr lang="de-CH" dirty="0">
                <a:latin typeface="Arial" panose="020B0604020202020204" pitchFamily="34" charset="0"/>
                <a:ea typeface="Times New Roman" panose="02020603050405020304" pitchFamily="18" charset="0"/>
                <a:cs typeface="Times New Roman" panose="02020603050405020304" pitchFamily="18" charset="0"/>
              </a:rPr>
              <a:t>.</a:t>
            </a:r>
            <a:endParaRPr lang="ru-RU" dirty="0"/>
          </a:p>
        </p:txBody>
      </p:sp>
      <p:sp>
        <p:nvSpPr>
          <p:cNvPr id="7" name="Прямоугольник 6">
            <a:extLst>
              <a:ext uri="{FF2B5EF4-FFF2-40B4-BE49-F238E27FC236}">
                <a16:creationId xmlns:a16="http://schemas.microsoft.com/office/drawing/2014/main" id="{50C3DB31-1AF1-4CAC-B0C4-D3695A357148}"/>
              </a:ext>
            </a:extLst>
          </p:cNvPr>
          <p:cNvSpPr/>
          <p:nvPr/>
        </p:nvSpPr>
        <p:spPr>
          <a:xfrm>
            <a:off x="1835164" y="5735597"/>
            <a:ext cx="8622730" cy="1000274"/>
          </a:xfrm>
          <a:prstGeom prst="rect">
            <a:avLst/>
          </a:prstGeom>
        </p:spPr>
        <p:txBody>
          <a:bodyPr wrap="square">
            <a:spAutoFit/>
          </a:bodyPr>
          <a:lstStyle/>
          <a:p>
            <a:pPr algn="just">
              <a:spcBef>
                <a:spcPts val="600"/>
              </a:spcBef>
              <a:spcAft>
                <a:spcPts val="0"/>
              </a:spcAft>
            </a:pPr>
            <a:r>
              <a:rPr lang="ru-RU" dirty="0">
                <a:latin typeface="Arial" panose="020B0604020202020204" pitchFamily="34" charset="0"/>
                <a:ea typeface="Times New Roman" panose="02020603050405020304" pitchFamily="18" charset="0"/>
                <a:cs typeface="Times New Roman" panose="02020603050405020304" pitchFamily="18" charset="0"/>
              </a:rPr>
              <a:t>1230.2.6.	</a:t>
            </a:r>
            <a:r>
              <a:rPr lang="de-CH" strike="sngStrike" dirty="0" err="1">
                <a:solidFill>
                  <a:srgbClr val="FF0000"/>
                </a:solidFill>
              </a:rPr>
              <a:t>Участники</a:t>
            </a:r>
            <a:r>
              <a:rPr lang="de-CH" strike="sngStrike" dirty="0">
                <a:solidFill>
                  <a:srgbClr val="FF0000"/>
                </a:solidFill>
              </a:rPr>
              <a:t> </a:t>
            </a:r>
            <a:r>
              <a:rPr lang="de-CH" strike="sngStrike" dirty="0" err="1">
                <a:solidFill>
                  <a:srgbClr val="FF0000"/>
                </a:solidFill>
              </a:rPr>
              <a:t>без</a:t>
            </a:r>
            <a:r>
              <a:rPr lang="de-CH" strike="sngStrike" dirty="0">
                <a:solidFill>
                  <a:srgbClr val="FF0000"/>
                </a:solidFill>
              </a:rPr>
              <a:t> </a:t>
            </a:r>
            <a:r>
              <a:rPr lang="de-CH" strike="sngStrike" dirty="0" err="1">
                <a:solidFill>
                  <a:srgbClr val="FF0000"/>
                </a:solidFill>
              </a:rPr>
              <a:t>пары</a:t>
            </a:r>
            <a:r>
              <a:rPr lang="de-CH" strike="sngStrike" dirty="0">
                <a:solidFill>
                  <a:srgbClr val="FF0000"/>
                </a:solidFill>
              </a:rPr>
              <a:t> </a:t>
            </a:r>
            <a:r>
              <a:rPr lang="de-CH" strike="sngStrike" dirty="0" err="1">
                <a:solidFill>
                  <a:srgbClr val="FF0000"/>
                </a:solidFill>
              </a:rPr>
              <a:t>могут</a:t>
            </a:r>
            <a:r>
              <a:rPr lang="de-CH" strike="sngStrike" dirty="0">
                <a:solidFill>
                  <a:srgbClr val="FF0000"/>
                </a:solidFill>
              </a:rPr>
              <a:t> </a:t>
            </a:r>
            <a:r>
              <a:rPr lang="de-CH" strike="sngStrike" dirty="0" err="1">
                <a:solidFill>
                  <a:srgbClr val="FF0000"/>
                </a:solidFill>
              </a:rPr>
              <a:t>совершить</a:t>
            </a:r>
            <a:r>
              <a:rPr lang="de-CH" strike="sngStrike" dirty="0">
                <a:solidFill>
                  <a:srgbClr val="FF0000"/>
                </a:solidFill>
              </a:rPr>
              <a:t> </a:t>
            </a:r>
            <a:r>
              <a:rPr lang="de-CH" strike="sngStrike" dirty="0" err="1">
                <a:solidFill>
                  <a:srgbClr val="FF0000"/>
                </a:solidFill>
              </a:rPr>
              <a:t>лишь</a:t>
            </a:r>
            <a:r>
              <a:rPr lang="de-CH" strike="sngStrike" dirty="0">
                <a:solidFill>
                  <a:srgbClr val="FF0000"/>
                </a:solidFill>
              </a:rPr>
              <a:t> </a:t>
            </a:r>
            <a:r>
              <a:rPr lang="de-CH" strike="sngStrike" dirty="0" err="1">
                <a:solidFill>
                  <a:srgbClr val="FF0000"/>
                </a:solidFill>
              </a:rPr>
              <a:t>один</a:t>
            </a:r>
            <a:r>
              <a:rPr lang="de-CH" strike="sngStrike" dirty="0">
                <a:solidFill>
                  <a:srgbClr val="FF0000"/>
                </a:solidFill>
              </a:rPr>
              <a:t> </a:t>
            </a:r>
            <a:r>
              <a:rPr lang="de-CH" strike="sngStrike" dirty="0" err="1">
                <a:solidFill>
                  <a:srgbClr val="FF0000"/>
                </a:solidFill>
              </a:rPr>
              <a:t>тренировочный</a:t>
            </a:r>
            <a:r>
              <a:rPr lang="de-CH" strike="sngStrike" dirty="0">
                <a:solidFill>
                  <a:srgbClr val="FF0000"/>
                </a:solidFill>
              </a:rPr>
              <a:t> </a:t>
            </a:r>
            <a:r>
              <a:rPr lang="de-CH" strike="sngStrike" dirty="0" err="1">
                <a:solidFill>
                  <a:srgbClr val="FF0000"/>
                </a:solidFill>
              </a:rPr>
              <a:t>спуск</a:t>
            </a:r>
            <a:r>
              <a:rPr lang="de-CH" strike="sngStrike" dirty="0">
                <a:solidFill>
                  <a:srgbClr val="FF0000"/>
                </a:solidFill>
              </a:rPr>
              <a:t> </a:t>
            </a:r>
            <a:r>
              <a:rPr lang="de-CH" strike="sngStrike" dirty="0" err="1">
                <a:solidFill>
                  <a:srgbClr val="FF0000"/>
                </a:solidFill>
              </a:rPr>
              <a:t>по</a:t>
            </a:r>
            <a:r>
              <a:rPr lang="de-CH" strike="sngStrike" dirty="0">
                <a:solidFill>
                  <a:srgbClr val="FF0000"/>
                </a:solidFill>
              </a:rPr>
              <a:t> </a:t>
            </a:r>
            <a:r>
              <a:rPr lang="de-CH" strike="sngStrike" dirty="0" err="1">
                <a:solidFill>
                  <a:srgbClr val="FF0000"/>
                </a:solidFill>
              </a:rPr>
              <a:t>одной</a:t>
            </a:r>
            <a:r>
              <a:rPr lang="de-CH" strike="sngStrike" dirty="0">
                <a:solidFill>
                  <a:srgbClr val="FF0000"/>
                </a:solidFill>
              </a:rPr>
              <a:t> </a:t>
            </a:r>
            <a:r>
              <a:rPr lang="de-CH" strike="sngStrike" dirty="0" err="1">
                <a:solidFill>
                  <a:srgbClr val="FF0000"/>
                </a:solidFill>
              </a:rPr>
              <a:t>из</a:t>
            </a:r>
            <a:r>
              <a:rPr lang="de-CH" strike="sngStrike" dirty="0">
                <a:solidFill>
                  <a:srgbClr val="FF0000"/>
                </a:solidFill>
              </a:rPr>
              <a:t> </a:t>
            </a:r>
            <a:r>
              <a:rPr lang="de-CH" strike="sngStrike" dirty="0" err="1">
                <a:solidFill>
                  <a:srgbClr val="FF0000"/>
                </a:solidFill>
              </a:rPr>
              <a:t>двух</a:t>
            </a:r>
            <a:r>
              <a:rPr lang="de-CH" strike="sngStrike" dirty="0">
                <a:solidFill>
                  <a:srgbClr val="FF0000"/>
                </a:solidFill>
              </a:rPr>
              <a:t> </a:t>
            </a:r>
            <a:r>
              <a:rPr lang="de-CH" strike="sngStrike" dirty="0" err="1">
                <a:solidFill>
                  <a:srgbClr val="FF0000"/>
                </a:solidFill>
              </a:rPr>
              <a:t>трасс</a:t>
            </a:r>
            <a:r>
              <a:rPr lang="de-CH" strike="sngStrike" dirty="0">
                <a:solidFill>
                  <a:srgbClr val="FF0000"/>
                </a:solidFill>
              </a:rPr>
              <a:t> </a:t>
            </a:r>
            <a:r>
              <a:rPr lang="de-CH" strike="sngStrike" dirty="0" err="1">
                <a:solidFill>
                  <a:srgbClr val="FF0000"/>
                </a:solidFill>
              </a:rPr>
              <a:t>до</a:t>
            </a:r>
            <a:r>
              <a:rPr lang="de-CH" strike="sngStrike" dirty="0">
                <a:solidFill>
                  <a:srgbClr val="FF0000"/>
                </a:solidFill>
              </a:rPr>
              <a:t> </a:t>
            </a:r>
            <a:r>
              <a:rPr lang="de-CH" strike="sngStrike" dirty="0" err="1">
                <a:solidFill>
                  <a:srgbClr val="FF0000"/>
                </a:solidFill>
              </a:rPr>
              <a:t>начала</a:t>
            </a:r>
            <a:r>
              <a:rPr lang="de-CH" strike="sngStrike" dirty="0">
                <a:solidFill>
                  <a:srgbClr val="FF0000"/>
                </a:solidFill>
              </a:rPr>
              <a:t> </a:t>
            </a:r>
            <a:r>
              <a:rPr lang="de-CH" strike="sngStrike" dirty="0" err="1">
                <a:solidFill>
                  <a:srgbClr val="FF0000"/>
                </a:solidFill>
              </a:rPr>
              <a:t>соревнований</a:t>
            </a:r>
            <a:r>
              <a:rPr lang="de-CH" strike="sngStrike" dirty="0">
                <a:solidFill>
                  <a:srgbClr val="FF0000"/>
                </a:solidFill>
              </a:rPr>
              <a:t>.</a:t>
            </a:r>
            <a:endParaRPr lang="ru-RU" strike="sngStrike" dirty="0">
              <a:solidFill>
                <a:srgbClr val="FF0000"/>
              </a:solidFill>
            </a:endParaRPr>
          </a:p>
          <a:p>
            <a:pPr algn="just">
              <a:spcBef>
                <a:spcPts val="600"/>
              </a:spcBef>
              <a:spcAft>
                <a:spcPts val="0"/>
              </a:spcAft>
            </a:pPr>
            <a:r>
              <a:rPr lang="ru-RU" dirty="0">
                <a:latin typeface="Arial" panose="020B0604020202020204" pitchFamily="34" charset="0"/>
                <a:ea typeface="Times New Roman" panose="02020603050405020304" pitchFamily="18" charset="0"/>
                <a:cs typeface="Times New Roman" panose="02020603050405020304" pitchFamily="18" charset="0"/>
              </a:rPr>
              <a:t>Участники без пары должны стартовать.</a:t>
            </a:r>
          </a:p>
        </p:txBody>
      </p:sp>
    </p:spTree>
    <p:extLst>
      <p:ext uri="{BB962C8B-B14F-4D97-AF65-F5344CB8AC3E}">
        <p14:creationId xmlns:p14="http://schemas.microsoft.com/office/powerpoint/2010/main" val="27219061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a:extLst>
              <a:ext uri="{FF2B5EF4-FFF2-40B4-BE49-F238E27FC236}">
                <a16:creationId xmlns:a16="http://schemas.microsoft.com/office/drawing/2014/main" id="{5B6622C4-7206-4ABB-9EDD-E5B8F43E9B7D}"/>
              </a:ext>
            </a:extLst>
          </p:cNvPr>
          <p:cNvSpPr/>
          <p:nvPr/>
        </p:nvSpPr>
        <p:spPr>
          <a:xfrm>
            <a:off x="1835166" y="1491449"/>
            <a:ext cx="8622730" cy="1477328"/>
          </a:xfrm>
          <a:prstGeom prst="rect">
            <a:avLst/>
          </a:prstGeom>
        </p:spPr>
        <p:txBody>
          <a:bodyPr wrap="square">
            <a:spAutoFit/>
          </a:bodyPr>
          <a:lstStyle/>
          <a:p>
            <a:pPr algn="just">
              <a:spcBef>
                <a:spcPts val="600"/>
              </a:spcBef>
              <a:spcAft>
                <a:spcPts val="0"/>
              </a:spcAft>
            </a:pPr>
            <a:r>
              <a:rPr lang="ru-RU"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1230.3.	Одна восьмая финала</a:t>
            </a:r>
          </a:p>
          <a:p>
            <a:r>
              <a:rPr lang="de-CH" dirty="0">
                <a:latin typeface="Arial" panose="020B0604020202020204" pitchFamily="34" charset="0"/>
                <a:ea typeface="Times New Roman" panose="02020603050405020304" pitchFamily="18" charset="0"/>
                <a:cs typeface="Times New Roman" panose="02020603050405020304" pitchFamily="18" charset="0"/>
              </a:rPr>
              <a:t>1230.3.3.	</a:t>
            </a:r>
            <a:r>
              <a:rPr lang="de-CH" dirty="0" err="1">
                <a:latin typeface="Arial" panose="020B0604020202020204" pitchFamily="34" charset="0"/>
                <a:ea typeface="Times New Roman" panose="02020603050405020304" pitchFamily="18" charset="0"/>
                <a:cs typeface="Times New Roman" panose="02020603050405020304" pitchFamily="18" charset="0"/>
              </a:rPr>
              <a:t>Проигравшие</a:t>
            </a:r>
            <a:r>
              <a:rPr lang="de-CH" dirty="0">
                <a:latin typeface="Arial" panose="020B0604020202020204" pitchFamily="34" charset="0"/>
                <a:ea typeface="Times New Roman" panose="02020603050405020304" pitchFamily="18" charset="0"/>
                <a:cs typeface="Times New Roman" panose="02020603050405020304" pitchFamily="18" charset="0"/>
              </a:rPr>
              <a:t> 8 </a:t>
            </a:r>
            <a:r>
              <a:rPr lang="de-CH" dirty="0" err="1">
                <a:latin typeface="Arial" panose="020B0604020202020204" pitchFamily="34" charset="0"/>
                <a:ea typeface="Times New Roman" panose="02020603050405020304" pitchFamily="18" charset="0"/>
                <a:cs typeface="Times New Roman" panose="02020603050405020304" pitchFamily="18" charset="0"/>
              </a:rPr>
              <a:t>участников</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занимают</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итоговые</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позиции</a:t>
            </a:r>
            <a:r>
              <a:rPr lang="de-CH" dirty="0">
                <a:latin typeface="Arial" panose="020B0604020202020204" pitchFamily="34" charset="0"/>
                <a:ea typeface="Times New Roman" panose="02020603050405020304" pitchFamily="18" charset="0"/>
                <a:cs typeface="Times New Roman" panose="02020603050405020304" pitchFamily="18" charset="0"/>
              </a:rPr>
              <a:t> с 9 </a:t>
            </a:r>
            <a:r>
              <a:rPr lang="de-CH" dirty="0" err="1">
                <a:latin typeface="Arial" panose="020B0604020202020204" pitchFamily="34" charset="0"/>
                <a:ea typeface="Times New Roman" panose="02020603050405020304" pitchFamily="18" charset="0"/>
                <a:cs typeface="Times New Roman" panose="02020603050405020304" pitchFamily="18" charset="0"/>
              </a:rPr>
              <a:t>по</a:t>
            </a:r>
            <a:r>
              <a:rPr lang="de-CH" dirty="0">
                <a:latin typeface="Arial" panose="020B0604020202020204" pitchFamily="34" charset="0"/>
                <a:ea typeface="Times New Roman" panose="02020603050405020304" pitchFamily="18" charset="0"/>
                <a:cs typeface="Times New Roman" panose="02020603050405020304" pitchFamily="18" charset="0"/>
              </a:rPr>
              <a:t> 16 в </a:t>
            </a:r>
            <a:r>
              <a:rPr lang="de-CH" dirty="0" err="1">
                <a:latin typeface="Arial" panose="020B0604020202020204" pitchFamily="34" charset="0"/>
                <a:ea typeface="Times New Roman" panose="02020603050405020304" pitchFamily="18" charset="0"/>
                <a:cs typeface="Times New Roman" panose="02020603050405020304" pitchFamily="18" charset="0"/>
              </a:rPr>
              <a:t>соответствии</a:t>
            </a:r>
            <a:r>
              <a:rPr lang="de-CH" dirty="0">
                <a:latin typeface="Arial" panose="020B0604020202020204" pitchFamily="34" charset="0"/>
                <a:ea typeface="Times New Roman" panose="02020603050405020304" pitchFamily="18" charset="0"/>
                <a:cs typeface="Times New Roman" panose="02020603050405020304" pitchFamily="18" charset="0"/>
              </a:rPr>
              <a:t> с </a:t>
            </a:r>
            <a:r>
              <a:rPr lang="de-CH" dirty="0" err="1">
                <a:latin typeface="Arial" panose="020B0604020202020204" pitchFamily="34" charset="0"/>
                <a:ea typeface="Times New Roman" panose="02020603050405020304" pitchFamily="18" charset="0"/>
                <a:cs typeface="Times New Roman" panose="02020603050405020304" pitchFamily="18" charset="0"/>
              </a:rPr>
              <a:t>суммой</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полученных</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времён</a:t>
            </a:r>
            <a:r>
              <a:rPr lang="de-CH" dirty="0">
                <a:latin typeface="Arial" panose="020B0604020202020204" pitchFamily="34" charset="0"/>
                <a:ea typeface="Times New Roman" panose="02020603050405020304" pitchFamily="18" charset="0"/>
                <a:cs typeface="Times New Roman" panose="02020603050405020304" pitchFamily="18" charset="0"/>
              </a:rPr>
              <a:t> 1 и 2 </a:t>
            </a:r>
            <a:r>
              <a:rPr lang="de-CH" dirty="0" err="1">
                <a:latin typeface="Arial" panose="020B0604020202020204" pitchFamily="34" charset="0"/>
                <a:ea typeface="Times New Roman" panose="02020603050405020304" pitchFamily="18" charset="0"/>
                <a:cs typeface="Times New Roman" panose="02020603050405020304" pitchFamily="18" charset="0"/>
              </a:rPr>
              <a:t>заездов</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Участники</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которые</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не</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имеют</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суммы</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времён</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заездов</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классифицируются</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согласно</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результату</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показанному</a:t>
            </a:r>
            <a:r>
              <a:rPr lang="de-CH" dirty="0">
                <a:latin typeface="Arial" panose="020B0604020202020204" pitchFamily="34" charset="0"/>
                <a:ea typeface="Times New Roman" panose="02020603050405020304" pitchFamily="18" charset="0"/>
                <a:cs typeface="Times New Roman" panose="02020603050405020304" pitchFamily="18" charset="0"/>
              </a:rPr>
              <a:t> в </a:t>
            </a:r>
            <a:r>
              <a:rPr lang="de-CH" dirty="0" err="1">
                <a:latin typeface="Arial" panose="020B0604020202020204" pitchFamily="34" charset="0"/>
                <a:ea typeface="Times New Roman" panose="02020603050405020304" pitchFamily="18" charset="0"/>
                <a:cs typeface="Times New Roman" panose="02020603050405020304" pitchFamily="18" charset="0"/>
              </a:rPr>
              <a:t>квалификационном</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заезде</a:t>
            </a:r>
            <a:endParaRPr lang="ru-RU" dirty="0"/>
          </a:p>
        </p:txBody>
      </p:sp>
      <p:sp>
        <p:nvSpPr>
          <p:cNvPr id="6" name="Прямоугольник 5">
            <a:extLst>
              <a:ext uri="{FF2B5EF4-FFF2-40B4-BE49-F238E27FC236}">
                <a16:creationId xmlns:a16="http://schemas.microsoft.com/office/drawing/2014/main" id="{1137D6F3-0D5B-496A-9D9B-CBE0119B5E86}"/>
              </a:ext>
            </a:extLst>
          </p:cNvPr>
          <p:cNvSpPr/>
          <p:nvPr/>
        </p:nvSpPr>
        <p:spPr>
          <a:xfrm>
            <a:off x="1835166" y="3234790"/>
            <a:ext cx="8622730" cy="1554272"/>
          </a:xfrm>
          <a:prstGeom prst="rect">
            <a:avLst/>
          </a:prstGeom>
        </p:spPr>
        <p:txBody>
          <a:bodyPr wrap="square">
            <a:spAutoFit/>
          </a:bodyPr>
          <a:lstStyle/>
          <a:p>
            <a:pPr algn="just">
              <a:spcBef>
                <a:spcPts val="600"/>
              </a:spcBef>
              <a:spcAft>
                <a:spcPts val="0"/>
              </a:spcAft>
            </a:pPr>
            <a:r>
              <a:rPr lang="ru-RU"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1230.4.	Четвертьфиналы</a:t>
            </a:r>
          </a:p>
          <a:p>
            <a:pPr algn="just">
              <a:spcBef>
                <a:spcPts val="600"/>
              </a:spcBef>
              <a:spcAft>
                <a:spcPts val="0"/>
              </a:spcAft>
            </a:pP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1230.4.2.	Проигравшие 4 участников занимают итоговые позиции с 5 по 8 в соответствии с суммой полученных времён 1 и 2 заездов. Участники, которые не имеют суммы времён заездов, классифицируются согласно результату, показанному в квалификационном заезде.</a:t>
            </a:r>
          </a:p>
        </p:txBody>
      </p:sp>
    </p:spTree>
    <p:extLst>
      <p:ext uri="{BB962C8B-B14F-4D97-AF65-F5344CB8AC3E}">
        <p14:creationId xmlns:p14="http://schemas.microsoft.com/office/powerpoint/2010/main" val="10321921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a:extLst>
              <a:ext uri="{FF2B5EF4-FFF2-40B4-BE49-F238E27FC236}">
                <a16:creationId xmlns:a16="http://schemas.microsoft.com/office/drawing/2014/main" id="{6EA4E3F7-37FA-4A02-87B7-6F1D99493DEA}"/>
              </a:ext>
            </a:extLst>
          </p:cNvPr>
          <p:cNvPicPr>
            <a:picLocks noChangeAspect="1"/>
          </p:cNvPicPr>
          <p:nvPr/>
        </p:nvPicPr>
        <p:blipFill>
          <a:blip r:embed="rId4"/>
          <a:stretch>
            <a:fillRect/>
          </a:stretch>
        </p:blipFill>
        <p:spPr>
          <a:xfrm>
            <a:off x="1651246" y="1080302"/>
            <a:ext cx="8806650" cy="5777698"/>
          </a:xfrm>
          <a:prstGeom prst="rect">
            <a:avLst/>
          </a:prstGeom>
        </p:spPr>
      </p:pic>
      <p:sp>
        <p:nvSpPr>
          <p:cNvPr id="8" name="Стрелка: влево 7">
            <a:extLst>
              <a:ext uri="{FF2B5EF4-FFF2-40B4-BE49-F238E27FC236}">
                <a16:creationId xmlns:a16="http://schemas.microsoft.com/office/drawing/2014/main" id="{E05F18E4-2E04-425F-9C79-EF77C3DF0D03}"/>
              </a:ext>
            </a:extLst>
          </p:cNvPr>
          <p:cNvSpPr/>
          <p:nvPr/>
        </p:nvSpPr>
        <p:spPr>
          <a:xfrm rot="19512337">
            <a:off x="3906295" y="2446601"/>
            <a:ext cx="1852000" cy="4985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871651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id="{346F7BBB-E7A8-4300-8E1E-790624BFAD84}"/>
              </a:ext>
            </a:extLst>
          </p:cNvPr>
          <p:cNvSpPr/>
          <p:nvPr/>
        </p:nvSpPr>
        <p:spPr>
          <a:xfrm>
            <a:off x="1835166" y="1491449"/>
            <a:ext cx="8622730" cy="2616101"/>
          </a:xfrm>
          <a:prstGeom prst="rect">
            <a:avLst/>
          </a:prstGeom>
        </p:spPr>
        <p:txBody>
          <a:bodyPr wrap="square">
            <a:spAutoFit/>
          </a:bodyPr>
          <a:lstStyle/>
          <a:p>
            <a:pPr algn="just">
              <a:spcBef>
                <a:spcPts val="1200"/>
              </a:spcBef>
              <a:spcAft>
                <a:spcPts val="0"/>
              </a:spcAft>
            </a:pPr>
            <a:r>
              <a:rPr lang="ru-RU" sz="2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1231.	Контроль заездов</a:t>
            </a:r>
          </a:p>
          <a:p>
            <a:pPr indent="180340" algn="just">
              <a:spcAft>
                <a:spcPts val="0"/>
              </a:spcAft>
            </a:pPr>
            <a:r>
              <a:rPr lang="ru-RU" strike="sngStrike" dirty="0">
                <a:solidFill>
                  <a:srgbClr val="FF0000"/>
                </a:solidFill>
                <a:ea typeface="Times New Roman" panose="02020603050405020304" pitchFamily="18" charset="0"/>
                <a:cs typeface="Times New Roman" panose="02020603050405020304" pitchFamily="18" charset="0"/>
              </a:rPr>
              <a:t>Судьи-контролёры располагаются по обеим внешним сторонам трассы. Они получают флаги, цвет которых (синий или красный) соответствует цвету разметки на контролируемой ими трассе, чтобы они тотчас же могли уведомить жюри о замеченных нарушениях.</a:t>
            </a:r>
          </a:p>
          <a:p>
            <a:pPr indent="180340" algn="just">
              <a:spcAft>
                <a:spcPts val="0"/>
              </a:spcAft>
            </a:pPr>
            <a:r>
              <a:rPr lang="ru-RU" strike="sngStrike" dirty="0">
                <a:solidFill>
                  <a:srgbClr val="FF0000"/>
                </a:solidFill>
                <a:ea typeface="Times New Roman" panose="02020603050405020304" pitchFamily="18" charset="0"/>
                <a:cs typeface="Times New Roman" panose="02020603050405020304" pitchFamily="18" charset="0"/>
              </a:rPr>
              <a:t>В середине трассы стоит член жюри. Он оценивает обоснованность дисквалификации, сделанной судьёй-контролёром и подтверждает дисквалификацию участника.</a:t>
            </a:r>
          </a:p>
          <a:p>
            <a:pPr indent="180340" algn="just">
              <a:spcAft>
                <a:spcPts val="0"/>
              </a:spcAft>
            </a:pPr>
            <a:r>
              <a:rPr lang="de-CH" u="sng" dirty="0" err="1">
                <a:latin typeface="Arial" panose="020B0604020202020204" pitchFamily="34" charset="0"/>
                <a:cs typeface="Arial" panose="020B0604020202020204" pitchFamily="34" charset="0"/>
              </a:rPr>
              <a:t>Метод</a:t>
            </a:r>
            <a:r>
              <a:rPr lang="de-CH" u="sng" dirty="0">
                <a:latin typeface="Arial" panose="020B0604020202020204" pitchFamily="34" charset="0"/>
                <a:cs typeface="Arial" panose="020B0604020202020204" pitchFamily="34" charset="0"/>
              </a:rPr>
              <a:t> </a:t>
            </a:r>
            <a:r>
              <a:rPr lang="de-CH" u="sng" dirty="0" err="1">
                <a:latin typeface="Arial" panose="020B0604020202020204" pitchFamily="34" charset="0"/>
                <a:cs typeface="Arial" panose="020B0604020202020204" pitchFamily="34" charset="0"/>
              </a:rPr>
              <a:t>контроля</a:t>
            </a:r>
            <a:r>
              <a:rPr lang="de-CH" u="sng" dirty="0">
                <a:latin typeface="Arial" panose="020B0604020202020204" pitchFamily="34" charset="0"/>
                <a:cs typeface="Arial" panose="020B0604020202020204" pitchFamily="34" charset="0"/>
              </a:rPr>
              <a:t> </a:t>
            </a:r>
            <a:r>
              <a:rPr lang="de-CH" u="sng" dirty="0" err="1">
                <a:latin typeface="Arial" panose="020B0604020202020204" pitchFamily="34" charset="0"/>
                <a:cs typeface="Arial" panose="020B0604020202020204" pitchFamily="34" charset="0"/>
              </a:rPr>
              <a:t>заездов</a:t>
            </a:r>
            <a:r>
              <a:rPr lang="de-CH" u="sng" dirty="0">
                <a:latin typeface="Arial" panose="020B0604020202020204" pitchFamily="34" charset="0"/>
                <a:cs typeface="Arial" panose="020B0604020202020204" pitchFamily="34" charset="0"/>
              </a:rPr>
              <a:t> </a:t>
            </a:r>
            <a:r>
              <a:rPr lang="de-CH" u="sng" dirty="0" err="1">
                <a:latin typeface="Arial" panose="020B0604020202020204" pitchFamily="34" charset="0"/>
                <a:cs typeface="Arial" panose="020B0604020202020204" pitchFamily="34" charset="0"/>
              </a:rPr>
              <a:t>определяет</a:t>
            </a:r>
            <a:r>
              <a:rPr lang="de-CH" u="sng" dirty="0">
                <a:latin typeface="Arial" panose="020B0604020202020204" pitchFamily="34" charset="0"/>
                <a:cs typeface="Arial" panose="020B0604020202020204" pitchFamily="34" charset="0"/>
              </a:rPr>
              <a:t> </a:t>
            </a:r>
            <a:r>
              <a:rPr lang="de-CH" u="sng" dirty="0" err="1">
                <a:latin typeface="Arial" panose="020B0604020202020204" pitchFamily="34" charset="0"/>
                <a:cs typeface="Arial" panose="020B0604020202020204" pitchFamily="34" charset="0"/>
              </a:rPr>
              <a:t>Жюри</a:t>
            </a:r>
            <a:r>
              <a:rPr lang="de-CH" u="sng" dirty="0">
                <a:latin typeface="Arial" panose="020B0604020202020204" pitchFamily="34" charset="0"/>
                <a:cs typeface="Arial" panose="020B0604020202020204" pitchFamily="34" charset="0"/>
              </a:rPr>
              <a:t>.</a:t>
            </a:r>
            <a:endParaRPr lang="ru-RU" u="sng"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610060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id="{91F96C0A-FCF8-4211-89A5-05E0028138FC}"/>
              </a:ext>
            </a:extLst>
          </p:cNvPr>
          <p:cNvSpPr/>
          <p:nvPr/>
        </p:nvSpPr>
        <p:spPr>
          <a:xfrm>
            <a:off x="1835165" y="1491449"/>
            <a:ext cx="8622731" cy="1354217"/>
          </a:xfrm>
          <a:prstGeom prst="rect">
            <a:avLst/>
          </a:prstGeom>
        </p:spPr>
        <p:txBody>
          <a:bodyPr wrap="square">
            <a:spAutoFit/>
          </a:bodyPr>
          <a:lstStyle/>
          <a:p>
            <a:pPr algn="just">
              <a:spcBef>
                <a:spcPts val="600"/>
              </a:spcBef>
              <a:spcAft>
                <a:spcPts val="0"/>
              </a:spcAft>
            </a:pPr>
            <a:r>
              <a:rPr lang="ru-RU"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1232.2.	Штрафное время</a:t>
            </a:r>
            <a:endPar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just">
              <a:spcBef>
                <a:spcPts val="600"/>
              </a:spcBef>
              <a:spcAft>
                <a:spcPts val="0"/>
              </a:spcAft>
            </a:pP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Штрафное время 0.5 секунды. Во всех случаях разница времён для второго заезда в каждой паре не может быть больше, чем штрафное время. </a:t>
            </a:r>
          </a:p>
          <a:p>
            <a:pPr algn="just">
              <a:spcBef>
                <a:spcPts val="600"/>
              </a:spcBef>
              <a:spcAft>
                <a:spcPts val="0"/>
              </a:spcAft>
            </a:pPr>
            <a:endPar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D0256DA9-D10F-49A1-AE11-1AD8BD258245}"/>
              </a:ext>
            </a:extLst>
          </p:cNvPr>
          <p:cNvSpPr/>
          <p:nvPr/>
        </p:nvSpPr>
        <p:spPr>
          <a:xfrm>
            <a:off x="1835164" y="2996672"/>
            <a:ext cx="8622731" cy="1477328"/>
          </a:xfrm>
          <a:prstGeom prst="rect">
            <a:avLst/>
          </a:prstGeom>
        </p:spPr>
        <p:txBody>
          <a:bodyPr wrap="square">
            <a:spAutoFit/>
          </a:bodyPr>
          <a:lstStyle/>
          <a:p>
            <a:pPr algn="just">
              <a:spcBef>
                <a:spcPts val="600"/>
              </a:spcBef>
              <a:spcAft>
                <a:spcPts val="0"/>
              </a:spcAft>
            </a:pP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1232.3.</a:t>
            </a:r>
            <a:r>
              <a:rPr lang="ru-RU" dirty="0">
                <a:latin typeface="Arial" panose="020B0604020202020204" pitchFamily="34" charset="0"/>
                <a:ea typeface="Times New Roman" panose="02020603050405020304" pitchFamily="18" charset="0"/>
                <a:cs typeface="Times New Roman" panose="02020603050405020304" pitchFamily="18" charset="0"/>
              </a:rPr>
              <a:t>	Участник, который в первом заезде был дисквалифицирован первым или не финишировал – стартует во втором заезде со штрафным временем. Если оба участника </a:t>
            </a: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были дисквалифицированы или не финишировали в первом заезде, то выигрывает заезд тот участник, который проехал большее количество поворотов правильно.</a:t>
            </a:r>
          </a:p>
        </p:txBody>
      </p:sp>
    </p:spTree>
    <p:extLst>
      <p:ext uri="{BB962C8B-B14F-4D97-AF65-F5344CB8AC3E}">
        <p14:creationId xmlns:p14="http://schemas.microsoft.com/office/powerpoint/2010/main" val="13464926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id="{D1AA72BA-A7AE-4090-840E-39961C055CEE}"/>
              </a:ext>
            </a:extLst>
          </p:cNvPr>
          <p:cNvSpPr/>
          <p:nvPr/>
        </p:nvSpPr>
        <p:spPr>
          <a:xfrm>
            <a:off x="1835166" y="1491449"/>
            <a:ext cx="8622730" cy="2308324"/>
          </a:xfrm>
          <a:prstGeom prst="rect">
            <a:avLst/>
          </a:prstGeom>
        </p:spPr>
        <p:txBody>
          <a:bodyPr wrap="square">
            <a:spAutoFit/>
          </a:bodyPr>
          <a:lstStyle/>
          <a:p>
            <a:pPr algn="just"/>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1232.4.	Если оба участника не финишировали во втором заезде, засчитывается результат первого заезда. Если при этом оба участника имели равный результат в первом заезде, то победитель второго заезда или участник, который проехал большее количество поворотов правильно, выходи в следующий раунд. Если только один участник был дисквалифицирован или не финишировал во втором заезде, то этот участник выбывает. Если оба участника имеют одинаковый результат после двух заездов, то участник, который выиграл второй заезд, выходит в следующий раунд.</a:t>
            </a:r>
          </a:p>
        </p:txBody>
      </p:sp>
      <p:sp>
        <p:nvSpPr>
          <p:cNvPr id="3" name="Прямоугольник 2">
            <a:extLst>
              <a:ext uri="{FF2B5EF4-FFF2-40B4-BE49-F238E27FC236}">
                <a16:creationId xmlns:a16="http://schemas.microsoft.com/office/drawing/2014/main" id="{06DB434E-C7E9-4641-BA49-27AF04B1EEDB}"/>
              </a:ext>
            </a:extLst>
          </p:cNvPr>
          <p:cNvSpPr/>
          <p:nvPr/>
        </p:nvSpPr>
        <p:spPr>
          <a:xfrm>
            <a:off x="1835165" y="4203037"/>
            <a:ext cx="8622729" cy="1200329"/>
          </a:xfrm>
          <a:prstGeom prst="rect">
            <a:avLst/>
          </a:prstGeom>
        </p:spPr>
        <p:txBody>
          <a:bodyPr wrap="square">
            <a:spAutoFit/>
          </a:bodyPr>
          <a:lstStyle/>
          <a:p>
            <a:pPr algn="just"/>
            <a:r>
              <a:rPr lang="de-CH" dirty="0">
                <a:latin typeface="Arial" panose="020B0604020202020204" pitchFamily="34" charset="0"/>
                <a:ea typeface="Times New Roman" panose="02020603050405020304" pitchFamily="18" charset="0"/>
                <a:cs typeface="Times New Roman" panose="02020603050405020304" pitchFamily="18" charset="0"/>
              </a:rPr>
              <a:t>1232.5.	</a:t>
            </a:r>
            <a:r>
              <a:rPr lang="de-CH" dirty="0" err="1">
                <a:latin typeface="Arial" panose="020B0604020202020204" pitchFamily="34" charset="0"/>
                <a:ea typeface="Times New Roman" panose="02020603050405020304" pitchFamily="18" charset="0"/>
                <a:cs typeface="Times New Roman" panose="02020603050405020304" pitchFamily="18" charset="0"/>
              </a:rPr>
              <a:t>Если</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участники</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показали</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одинаковый</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результат</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по</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сумме</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двух</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заездов</a:t>
            </a:r>
            <a:r>
              <a:rPr lang="de-CH" dirty="0">
                <a:latin typeface="Arial" panose="020B0604020202020204" pitchFamily="34" charset="0"/>
                <a:ea typeface="Times New Roman" panose="02020603050405020304" pitchFamily="18" charset="0"/>
                <a:cs typeface="Times New Roman" panose="02020603050405020304" pitchFamily="18" charset="0"/>
              </a:rPr>
              <a:t>, в </a:t>
            </a:r>
            <a:r>
              <a:rPr lang="de-CH" dirty="0" err="1">
                <a:latin typeface="Arial" panose="020B0604020202020204" pitchFamily="34" charset="0"/>
                <a:ea typeface="Times New Roman" panose="02020603050405020304" pitchFamily="18" charset="0"/>
                <a:cs typeface="Times New Roman" panose="02020603050405020304" pitchFamily="18" charset="0"/>
              </a:rPr>
              <a:t>следующий</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раунд</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выходит</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участник</a:t>
            </a:r>
            <a:r>
              <a:rPr lang="de-CH" dirty="0">
                <a:latin typeface="Arial" panose="020B0604020202020204" pitchFamily="34" charset="0"/>
                <a:ea typeface="Times New Roman" panose="02020603050405020304" pitchFamily="18" charset="0"/>
                <a:cs typeface="Times New Roman" panose="02020603050405020304" pitchFamily="18" charset="0"/>
              </a:rPr>
              <a:t> в </a:t>
            </a:r>
            <a:r>
              <a:rPr lang="de-CH" dirty="0" err="1">
                <a:latin typeface="Arial" panose="020B0604020202020204" pitchFamily="34" charset="0"/>
                <a:ea typeface="Times New Roman" panose="02020603050405020304" pitchFamily="18" charset="0"/>
                <a:cs typeface="Times New Roman" panose="02020603050405020304" pitchFamily="18" charset="0"/>
              </a:rPr>
              <a:t>меньшим</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стартовым</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номером</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Если</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это</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произошло</a:t>
            </a:r>
            <a:r>
              <a:rPr lang="de-CH" dirty="0">
                <a:latin typeface="Arial" panose="020B0604020202020204" pitchFamily="34" charset="0"/>
                <a:ea typeface="Times New Roman" panose="02020603050405020304" pitchFamily="18" charset="0"/>
                <a:cs typeface="Times New Roman" panose="02020603050405020304" pitchFamily="18" charset="0"/>
              </a:rPr>
              <a:t> в </a:t>
            </a:r>
            <a:r>
              <a:rPr lang="de-CH" dirty="0" err="1">
                <a:latin typeface="Arial" panose="020B0604020202020204" pitchFamily="34" charset="0"/>
                <a:ea typeface="Times New Roman" panose="02020603050405020304" pitchFamily="18" charset="0"/>
                <a:cs typeface="Times New Roman" panose="02020603050405020304" pitchFamily="18" charset="0"/>
              </a:rPr>
              <a:t>Большом</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или</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Малом</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финалах</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то</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участники</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будут</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классифицированы</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одинаково</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займут</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одинаковое</a:t>
            </a:r>
            <a:r>
              <a:rPr lang="de-CH" dirty="0">
                <a:latin typeface="Arial" panose="020B0604020202020204" pitchFamily="34" charset="0"/>
                <a:ea typeface="Times New Roman" panose="02020603050405020304" pitchFamily="18" charset="0"/>
                <a:cs typeface="Times New Roman" panose="02020603050405020304" pitchFamily="18" charset="0"/>
              </a:rPr>
              <a:t> </a:t>
            </a:r>
            <a:r>
              <a:rPr lang="de-CH" dirty="0" err="1">
                <a:latin typeface="Arial" panose="020B0604020202020204" pitchFamily="34" charset="0"/>
                <a:ea typeface="Times New Roman" panose="02020603050405020304" pitchFamily="18" charset="0"/>
                <a:cs typeface="Times New Roman" panose="02020603050405020304" pitchFamily="18" charset="0"/>
              </a:rPr>
              <a:t>место</a:t>
            </a:r>
            <a:r>
              <a:rPr lang="de-CH" dirty="0">
                <a:latin typeface="Arial" panose="020B0604020202020204" pitchFamily="34" charset="0"/>
                <a:ea typeface="Times New Roman" panose="02020603050405020304" pitchFamily="18" charset="0"/>
                <a:cs typeface="Times New Roman" panose="02020603050405020304" pitchFamily="18" charset="0"/>
              </a:rPr>
              <a:t>).</a:t>
            </a:r>
            <a:endParaRPr lang="ru-RU" dirty="0"/>
          </a:p>
        </p:txBody>
      </p:sp>
    </p:spTree>
    <p:extLst>
      <p:ext uri="{BB962C8B-B14F-4D97-AF65-F5344CB8AC3E}">
        <p14:creationId xmlns:p14="http://schemas.microsoft.com/office/powerpoint/2010/main" val="35946650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id="{DADCD81E-F114-4C58-9DFC-F73A07AA89C3}"/>
              </a:ext>
            </a:extLst>
          </p:cNvPr>
          <p:cNvSpPr/>
          <p:nvPr/>
        </p:nvSpPr>
        <p:spPr>
          <a:xfrm>
            <a:off x="1835166" y="1491449"/>
            <a:ext cx="8622730" cy="2369880"/>
          </a:xfrm>
          <a:prstGeom prst="rect">
            <a:avLst/>
          </a:prstGeom>
        </p:spPr>
        <p:txBody>
          <a:bodyPr wrap="square">
            <a:spAutoFit/>
          </a:bodyPr>
          <a:lstStyle/>
          <a:p>
            <a:pPr algn="just">
              <a:spcBef>
                <a:spcPts val="1200"/>
              </a:spcBef>
              <a:spcAft>
                <a:spcPts val="0"/>
              </a:spcAft>
            </a:pPr>
            <a:r>
              <a:rPr lang="ru-RU" sz="2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1233.	Параллельный слалом (</a:t>
            </a:r>
            <a:r>
              <a:rPr lang="en-US" sz="2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PSL</a:t>
            </a:r>
            <a:r>
              <a:rPr lang="ru-RU" sz="2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или параллельный слалом-гигант (</a:t>
            </a:r>
            <a:r>
              <a:rPr lang="en-US" sz="2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PGS</a:t>
            </a:r>
            <a:r>
              <a:rPr lang="ru-RU" sz="2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indent="180340" algn="just">
              <a:spcAft>
                <a:spcPts val="0"/>
              </a:spcAft>
            </a:pP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В случае, если ситуация или вопрос не описаны в статьях 1220 - 1232, должны применяться правила слалома или слалома-гиганта (статьи 800 или 900).</a:t>
            </a:r>
          </a:p>
          <a:p>
            <a:pPr indent="180340" algn="just">
              <a:spcAft>
                <a:spcPts val="0"/>
              </a:spcAft>
            </a:pP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При внесении соревнования в календарь ФИС должно быть указано, какие правила (слалома или слалома-гиганта) будут применяться. Специальные правила кубков также могут применяться.</a:t>
            </a:r>
          </a:p>
        </p:txBody>
      </p:sp>
    </p:spTree>
    <p:extLst>
      <p:ext uri="{BB962C8B-B14F-4D97-AF65-F5344CB8AC3E}">
        <p14:creationId xmlns:p14="http://schemas.microsoft.com/office/powerpoint/2010/main" val="9812790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id="{7AF78CC7-1187-4BED-82F1-7CF4A8CB74F9}"/>
              </a:ext>
            </a:extLst>
          </p:cNvPr>
          <p:cNvSpPr/>
          <p:nvPr/>
        </p:nvSpPr>
        <p:spPr>
          <a:xfrm>
            <a:off x="1835166" y="2237173"/>
            <a:ext cx="8622730" cy="2646878"/>
          </a:xfrm>
          <a:prstGeom prst="rect">
            <a:avLst/>
          </a:prstGeom>
          <a:noFill/>
        </p:spPr>
        <p:txBody>
          <a:bodyPr wrap="square" lIns="91440" tIns="45720" rIns="91440" bIns="45720">
            <a:spAutoFit/>
          </a:bodyPr>
          <a:lstStyle/>
          <a:p>
            <a:pPr algn="ctr"/>
            <a:r>
              <a:rPr lang="en-US" sz="16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THE END</a:t>
            </a:r>
            <a:endParaRPr lang="ru-RU" sz="16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3139110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a:extLst>
              <a:ext uri="{FF2B5EF4-FFF2-40B4-BE49-F238E27FC236}">
                <a16:creationId xmlns:a16="http://schemas.microsoft.com/office/drawing/2014/main" id="{BF47F7FE-0938-4BDE-99D2-9BFCF9E03C80}"/>
              </a:ext>
            </a:extLst>
          </p:cNvPr>
          <p:cNvPicPr>
            <a:picLocks noChangeAspect="1"/>
          </p:cNvPicPr>
          <p:nvPr/>
        </p:nvPicPr>
        <p:blipFill>
          <a:blip r:embed="rId4"/>
          <a:stretch>
            <a:fillRect/>
          </a:stretch>
        </p:blipFill>
        <p:spPr>
          <a:xfrm>
            <a:off x="1651246" y="1080302"/>
            <a:ext cx="8723792" cy="5777698"/>
          </a:xfrm>
          <a:prstGeom prst="rect">
            <a:avLst/>
          </a:prstGeom>
        </p:spPr>
      </p:pic>
      <p:sp>
        <p:nvSpPr>
          <p:cNvPr id="9" name="Стрелка: влево 8">
            <a:extLst>
              <a:ext uri="{FF2B5EF4-FFF2-40B4-BE49-F238E27FC236}">
                <a16:creationId xmlns:a16="http://schemas.microsoft.com/office/drawing/2014/main" id="{8AD3B7B5-DDD0-40FC-9303-6E2CA4DCC343}"/>
              </a:ext>
            </a:extLst>
          </p:cNvPr>
          <p:cNvSpPr/>
          <p:nvPr/>
        </p:nvSpPr>
        <p:spPr>
          <a:xfrm rot="19512337">
            <a:off x="5451631" y="2656913"/>
            <a:ext cx="1852000" cy="4985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915797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a:extLst>
              <a:ext uri="{FF2B5EF4-FFF2-40B4-BE49-F238E27FC236}">
                <a16:creationId xmlns:a16="http://schemas.microsoft.com/office/drawing/2014/main" id="{C9F69801-A521-43DA-81D8-FC91E0EC1859}"/>
              </a:ext>
            </a:extLst>
          </p:cNvPr>
          <p:cNvPicPr>
            <a:picLocks noChangeAspect="1"/>
          </p:cNvPicPr>
          <p:nvPr/>
        </p:nvPicPr>
        <p:blipFill>
          <a:blip r:embed="rId4"/>
          <a:stretch>
            <a:fillRect/>
          </a:stretch>
        </p:blipFill>
        <p:spPr>
          <a:xfrm>
            <a:off x="1651246" y="1074990"/>
            <a:ext cx="8723792" cy="5783009"/>
          </a:xfrm>
          <a:prstGeom prst="rect">
            <a:avLst/>
          </a:prstGeom>
        </p:spPr>
      </p:pic>
      <p:sp>
        <p:nvSpPr>
          <p:cNvPr id="7" name="Стрелка: влево 6">
            <a:extLst>
              <a:ext uri="{FF2B5EF4-FFF2-40B4-BE49-F238E27FC236}">
                <a16:creationId xmlns:a16="http://schemas.microsoft.com/office/drawing/2014/main" id="{93EEF9CE-2C4A-44FB-9066-00AFBF6CB40C}"/>
              </a:ext>
            </a:extLst>
          </p:cNvPr>
          <p:cNvSpPr/>
          <p:nvPr/>
        </p:nvSpPr>
        <p:spPr>
          <a:xfrm rot="19512337">
            <a:off x="5799103" y="4549720"/>
            <a:ext cx="1852000" cy="4985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4228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Рисунок 21">
            <a:extLst>
              <a:ext uri="{FF2B5EF4-FFF2-40B4-BE49-F238E27FC236}">
                <a16:creationId xmlns:a16="http://schemas.microsoft.com/office/drawing/2014/main" id="{A390F883-85B1-4D7F-B4A1-743C7783B9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0918" y="0"/>
            <a:ext cx="4850163" cy="6858000"/>
          </a:xfrm>
          <a:prstGeom prst="rect">
            <a:avLst/>
          </a:prstGeom>
          <a:ln w="12700">
            <a:solidFill>
              <a:schemeClr val="tx1"/>
            </a:solidFill>
          </a:ln>
        </p:spPr>
      </p:pic>
      <p:sp>
        <p:nvSpPr>
          <p:cNvPr id="2" name="Прямоугольник 1">
            <a:extLst>
              <a:ext uri="{FF2B5EF4-FFF2-40B4-BE49-F238E27FC236}">
                <a16:creationId xmlns:a16="http://schemas.microsoft.com/office/drawing/2014/main" id="{423C68D3-FA38-4978-BE30-A53FFD9480B2}"/>
              </a:ext>
            </a:extLst>
          </p:cNvPr>
          <p:cNvSpPr/>
          <p:nvPr/>
        </p:nvSpPr>
        <p:spPr>
          <a:xfrm>
            <a:off x="4178808" y="3656295"/>
            <a:ext cx="3828858" cy="307777"/>
          </a:xfrm>
          <a:prstGeom prst="rect">
            <a:avLst/>
          </a:prstGeom>
        </p:spPr>
        <p:txBody>
          <a:bodyPr wrap="square">
            <a:spAutoFit/>
          </a:bodyPr>
          <a:lstStyle/>
          <a:p>
            <a:pPr>
              <a:spcAft>
                <a:spcPts val="0"/>
              </a:spcAft>
            </a:pPr>
            <a:r>
              <a:rPr lang="en-US" sz="1400" b="1" dirty="0">
                <a:ea typeface="Calibri" panose="020F0502020204030204" pitchFamily="34" charset="0"/>
                <a:cs typeface="Times New Roman" panose="02020603050405020304" pitchFamily="18" charset="0"/>
              </a:rPr>
              <a:t>Rules for </a:t>
            </a:r>
            <a:r>
              <a:rPr lang="en-US" sz="1400" b="1" spc="-5" dirty="0">
                <a:ea typeface="Calibri" panose="020F0502020204030204" pitchFamily="34" charset="0"/>
                <a:cs typeface="Times New Roman" panose="02020603050405020304" pitchFamily="18" charset="0"/>
              </a:rPr>
              <a:t>the</a:t>
            </a:r>
            <a:r>
              <a:rPr lang="en-US" sz="1400" b="1" dirty="0">
                <a:ea typeface="Calibri" panose="020F0502020204030204" pitchFamily="34" charset="0"/>
                <a:cs typeface="Times New Roman" panose="02020603050405020304" pitchFamily="18" charset="0"/>
              </a:rPr>
              <a:t> FIS</a:t>
            </a:r>
            <a:r>
              <a:rPr lang="en-US" sz="1400" b="1" spc="5" dirty="0">
                <a:ea typeface="Calibri" panose="020F0502020204030204" pitchFamily="34" charset="0"/>
                <a:cs typeface="Times New Roman" panose="02020603050405020304" pitchFamily="18" charset="0"/>
              </a:rPr>
              <a:t> </a:t>
            </a:r>
            <a:r>
              <a:rPr lang="en-US" sz="1400" b="1" spc="-10" dirty="0">
                <a:ea typeface="Calibri" panose="020F0502020204030204" pitchFamily="34" charset="0"/>
                <a:cs typeface="Times New Roman" panose="02020603050405020304" pitchFamily="18" charset="0"/>
              </a:rPr>
              <a:t>Alpine</a:t>
            </a:r>
            <a:r>
              <a:rPr lang="en-US" sz="1400" b="1" spc="5" dirty="0">
                <a:ea typeface="Calibri" panose="020F0502020204030204" pitchFamily="34" charset="0"/>
                <a:cs typeface="Times New Roman" panose="02020603050405020304" pitchFamily="18" charset="0"/>
              </a:rPr>
              <a:t> </a:t>
            </a:r>
            <a:r>
              <a:rPr lang="en-US" sz="1400" b="1" dirty="0">
                <a:ea typeface="Calibri" panose="020F0502020204030204" pitchFamily="34" charset="0"/>
                <a:cs typeface="Times New Roman" panose="02020603050405020304" pitchFamily="18" charset="0"/>
              </a:rPr>
              <a:t>Points</a:t>
            </a:r>
            <a:endParaRPr lang="ru-RU" sz="1400" dirty="0">
              <a:effectLst/>
              <a:ea typeface="Calibri" panose="020F0502020204030204" pitchFamily="34" charset="0"/>
              <a:cs typeface="Times New Roman" panose="02020603050405020304" pitchFamily="18" charset="0"/>
            </a:endParaRPr>
          </a:p>
        </p:txBody>
      </p:sp>
      <p:sp>
        <p:nvSpPr>
          <p:cNvPr id="8" name="Прямоугольник 7">
            <a:extLst>
              <a:ext uri="{FF2B5EF4-FFF2-40B4-BE49-F238E27FC236}">
                <a16:creationId xmlns:a16="http://schemas.microsoft.com/office/drawing/2014/main" id="{D8504E8E-A672-4EF5-8BC2-49E855FC2C42}"/>
              </a:ext>
            </a:extLst>
          </p:cNvPr>
          <p:cNvSpPr/>
          <p:nvPr/>
        </p:nvSpPr>
        <p:spPr>
          <a:xfrm>
            <a:off x="4178808" y="3964072"/>
            <a:ext cx="3828858" cy="307777"/>
          </a:xfrm>
          <a:prstGeom prst="rect">
            <a:avLst/>
          </a:prstGeom>
        </p:spPr>
        <p:txBody>
          <a:bodyPr wrap="square">
            <a:spAutoFit/>
          </a:bodyPr>
          <a:lstStyle/>
          <a:p>
            <a:r>
              <a:rPr lang="en-US" sz="1400" b="1" dirty="0">
                <a:cs typeface="Arial" panose="020B0604020202020204" pitchFamily="34" charset="0"/>
              </a:rPr>
              <a:t>Alpine World Cup Rules</a:t>
            </a:r>
            <a:endParaRPr lang="ru-RU" sz="1400" b="1" dirty="0">
              <a:cs typeface="Arial" panose="020B0604020202020204" pitchFamily="34" charset="0"/>
            </a:endParaRPr>
          </a:p>
        </p:txBody>
      </p:sp>
      <p:sp>
        <p:nvSpPr>
          <p:cNvPr id="9" name="Прямоугольник 8">
            <a:extLst>
              <a:ext uri="{FF2B5EF4-FFF2-40B4-BE49-F238E27FC236}">
                <a16:creationId xmlns:a16="http://schemas.microsoft.com/office/drawing/2014/main" id="{342AA1F7-4A1D-4B2B-B89F-F5A9643BA43B}"/>
              </a:ext>
            </a:extLst>
          </p:cNvPr>
          <p:cNvSpPr/>
          <p:nvPr/>
        </p:nvSpPr>
        <p:spPr>
          <a:xfrm>
            <a:off x="4178808" y="4269849"/>
            <a:ext cx="3828858" cy="307777"/>
          </a:xfrm>
          <a:prstGeom prst="rect">
            <a:avLst/>
          </a:prstGeom>
        </p:spPr>
        <p:txBody>
          <a:bodyPr wrap="square">
            <a:spAutoFit/>
          </a:bodyPr>
          <a:lstStyle/>
          <a:p>
            <a:r>
              <a:rPr lang="en-US" sz="1400" b="1" dirty="0"/>
              <a:t>Specifications for Alpine Competition Equipment</a:t>
            </a:r>
            <a:endParaRPr lang="ru-RU" sz="1400" b="1" dirty="0"/>
          </a:p>
        </p:txBody>
      </p:sp>
      <p:sp>
        <p:nvSpPr>
          <p:cNvPr id="10" name="Прямоугольник 9">
            <a:extLst>
              <a:ext uri="{FF2B5EF4-FFF2-40B4-BE49-F238E27FC236}">
                <a16:creationId xmlns:a16="http://schemas.microsoft.com/office/drawing/2014/main" id="{BA51E724-9DE7-40CE-811E-7CE8FA169195}"/>
              </a:ext>
            </a:extLst>
          </p:cNvPr>
          <p:cNvSpPr/>
          <p:nvPr/>
        </p:nvSpPr>
        <p:spPr>
          <a:xfrm>
            <a:off x="4178808" y="4577626"/>
            <a:ext cx="3828858" cy="307777"/>
          </a:xfrm>
          <a:prstGeom prst="rect">
            <a:avLst/>
          </a:prstGeom>
        </p:spPr>
        <p:txBody>
          <a:bodyPr wrap="square">
            <a:spAutoFit/>
          </a:bodyPr>
          <a:lstStyle/>
          <a:p>
            <a:r>
              <a:rPr lang="en-US" sz="1400" b="1" dirty="0"/>
              <a:t>FIS Specifications for Gate Panel Homologation</a:t>
            </a:r>
            <a:endParaRPr lang="ru-RU" sz="1400" b="1" dirty="0"/>
          </a:p>
        </p:txBody>
      </p:sp>
      <p:sp>
        <p:nvSpPr>
          <p:cNvPr id="11" name="Прямоугольник 10">
            <a:extLst>
              <a:ext uri="{FF2B5EF4-FFF2-40B4-BE49-F238E27FC236}">
                <a16:creationId xmlns:a16="http://schemas.microsoft.com/office/drawing/2014/main" id="{1B772EC3-6487-4D84-AC22-25536B12B97D}"/>
              </a:ext>
            </a:extLst>
          </p:cNvPr>
          <p:cNvSpPr/>
          <p:nvPr/>
        </p:nvSpPr>
        <p:spPr>
          <a:xfrm>
            <a:off x="4178808" y="4883403"/>
            <a:ext cx="3828858" cy="307777"/>
          </a:xfrm>
          <a:prstGeom prst="rect">
            <a:avLst/>
          </a:prstGeom>
        </p:spPr>
        <p:txBody>
          <a:bodyPr wrap="square">
            <a:spAutoFit/>
          </a:bodyPr>
          <a:lstStyle/>
          <a:p>
            <a:r>
              <a:rPr lang="en-US" sz="1400" b="1" dirty="0"/>
              <a:t>Specifications for Flex Poles</a:t>
            </a:r>
            <a:endParaRPr lang="ru-RU" sz="1100" b="1" dirty="0">
              <a:latin typeface="Arial" panose="020B0604020202020204" pitchFamily="34" charset="0"/>
              <a:cs typeface="Arial" panose="020B0604020202020204" pitchFamily="34" charset="0"/>
            </a:endParaRPr>
          </a:p>
        </p:txBody>
      </p:sp>
      <p:sp>
        <p:nvSpPr>
          <p:cNvPr id="20" name="Прямоугольник 19">
            <a:extLst>
              <a:ext uri="{FF2B5EF4-FFF2-40B4-BE49-F238E27FC236}">
                <a16:creationId xmlns:a16="http://schemas.microsoft.com/office/drawing/2014/main" id="{AA6A6D07-C28A-4ED9-9D44-85A04647D174}"/>
              </a:ext>
            </a:extLst>
          </p:cNvPr>
          <p:cNvSpPr/>
          <p:nvPr/>
        </p:nvSpPr>
        <p:spPr>
          <a:xfrm>
            <a:off x="4178808" y="5189180"/>
            <a:ext cx="3828858" cy="307777"/>
          </a:xfrm>
          <a:prstGeom prst="rect">
            <a:avLst/>
          </a:prstGeom>
        </p:spPr>
        <p:txBody>
          <a:bodyPr wrap="square">
            <a:spAutoFit/>
          </a:bodyPr>
          <a:lstStyle/>
          <a:p>
            <a:r>
              <a:rPr lang="en-US" sz="1400" b="1" dirty="0"/>
              <a:t>Continental Cup Rules</a:t>
            </a:r>
            <a:endParaRPr lang="ru-RU" sz="1400" b="1" dirty="0"/>
          </a:p>
        </p:txBody>
      </p:sp>
      <p:sp>
        <p:nvSpPr>
          <p:cNvPr id="21" name="Прямоугольник 20">
            <a:extLst>
              <a:ext uri="{FF2B5EF4-FFF2-40B4-BE49-F238E27FC236}">
                <a16:creationId xmlns:a16="http://schemas.microsoft.com/office/drawing/2014/main" id="{E6D47244-E923-4B3F-B216-A30A4CE45589}"/>
              </a:ext>
            </a:extLst>
          </p:cNvPr>
          <p:cNvSpPr/>
          <p:nvPr/>
        </p:nvSpPr>
        <p:spPr>
          <a:xfrm>
            <a:off x="4178808" y="5492957"/>
            <a:ext cx="3828858" cy="307777"/>
          </a:xfrm>
          <a:prstGeom prst="rect">
            <a:avLst/>
          </a:prstGeom>
        </p:spPr>
        <p:txBody>
          <a:bodyPr wrap="square">
            <a:spAutoFit/>
          </a:bodyPr>
          <a:lstStyle/>
          <a:p>
            <a:r>
              <a:rPr lang="en-US" sz="1400" b="1" dirty="0"/>
              <a:t>FIS-CIT Competition Rules</a:t>
            </a:r>
            <a:endParaRPr lang="ru-RU" dirty="0"/>
          </a:p>
        </p:txBody>
      </p:sp>
      <p:sp>
        <p:nvSpPr>
          <p:cNvPr id="23" name="Прямоугольник 22">
            <a:extLst>
              <a:ext uri="{FF2B5EF4-FFF2-40B4-BE49-F238E27FC236}">
                <a16:creationId xmlns:a16="http://schemas.microsoft.com/office/drawing/2014/main" id="{53DC555A-E0BD-4385-B440-876FA1C6DF08}"/>
              </a:ext>
            </a:extLst>
          </p:cNvPr>
          <p:cNvSpPr/>
          <p:nvPr/>
        </p:nvSpPr>
        <p:spPr>
          <a:xfrm>
            <a:off x="4178808" y="3348518"/>
            <a:ext cx="4005072" cy="30777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en-US" sz="1400" b="1" dirty="0">
                <a:cs typeface="Arial" panose="020B0604020202020204" pitchFamily="34" charset="0"/>
              </a:rPr>
              <a:t>International Competition Rules Alpine</a:t>
            </a:r>
            <a:endParaRPr lang="ru-RU" sz="1400" b="1" dirty="0">
              <a:cs typeface="Arial" panose="020B0604020202020204" pitchFamily="34" charset="0"/>
            </a:endParaRPr>
          </a:p>
        </p:txBody>
      </p:sp>
    </p:spTree>
    <p:extLst>
      <p:ext uri="{BB962C8B-B14F-4D97-AF65-F5344CB8AC3E}">
        <p14:creationId xmlns:p14="http://schemas.microsoft.com/office/powerpoint/2010/main" val="33717798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1" presetClass="entr" presetSubtype="0" fill="hold" grpId="0" nodeType="clickEffect">
                                  <p:stCondLst>
                                    <p:cond delay="0"/>
                                  </p:stCondLst>
                                  <p:iterate type="lt">
                                    <p:tmPct val="10000"/>
                                  </p:iterate>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23"/>
                                        </p:tgtEl>
                                        <p:attrNameLst>
                                          <p:attrName>ppt_y</p:attrName>
                                        </p:attrNameLst>
                                      </p:cBhvr>
                                      <p:tavLst>
                                        <p:tav tm="0">
                                          <p:val>
                                            <p:strVal val="#ppt_y"/>
                                          </p:val>
                                        </p:tav>
                                        <p:tav tm="100000">
                                          <p:val>
                                            <p:strVal val="#ppt_y"/>
                                          </p:val>
                                        </p:tav>
                                      </p:tavLst>
                                    </p:anim>
                                    <p:anim calcmode="lin" valueType="num">
                                      <p:cBhvr>
                                        <p:cTn id="51"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20" grpId="0"/>
      <p:bldP spid="21" grpId="0"/>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a:extLst>
              <a:ext uri="{FF2B5EF4-FFF2-40B4-BE49-F238E27FC236}">
                <a16:creationId xmlns:a16="http://schemas.microsoft.com/office/drawing/2014/main" id="{EAE1D666-682B-4DBA-9A30-93EA8143A1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7567" y="71966"/>
            <a:ext cx="6256866" cy="6714068"/>
          </a:xfrm>
          <a:prstGeom prst="rect">
            <a:avLst/>
          </a:prstGeom>
          <a:ln w="12700">
            <a:solidFill>
              <a:schemeClr val="tx1"/>
            </a:solidFill>
          </a:ln>
        </p:spPr>
      </p:pic>
      <p:sp>
        <p:nvSpPr>
          <p:cNvPr id="9" name="TextBox 8">
            <a:extLst>
              <a:ext uri="{FF2B5EF4-FFF2-40B4-BE49-F238E27FC236}">
                <a16:creationId xmlns:a16="http://schemas.microsoft.com/office/drawing/2014/main" id="{C1823169-723E-4469-903B-302B36800AA8}"/>
              </a:ext>
            </a:extLst>
          </p:cNvPr>
          <p:cNvSpPr txBox="1"/>
          <p:nvPr/>
        </p:nvSpPr>
        <p:spPr>
          <a:xfrm>
            <a:off x="4051300" y="2515625"/>
            <a:ext cx="4089400" cy="769441"/>
          </a:xfrm>
          <a:prstGeom prst="rect">
            <a:avLst/>
          </a:prstGeom>
          <a:noFill/>
        </p:spPr>
        <p:txBody>
          <a:bodyPr wrap="square" rtlCol="0">
            <a:spAutoFit/>
          </a:bodyPr>
          <a:lstStyle/>
          <a:p>
            <a:pPr algn="ctr"/>
            <a:r>
              <a:rPr lang="en-US" sz="4400" b="1" dirty="0"/>
              <a:t>Lady (L)</a:t>
            </a:r>
            <a:endParaRPr lang="ru-RU" sz="4400" b="1" dirty="0"/>
          </a:p>
        </p:txBody>
      </p:sp>
      <p:sp>
        <p:nvSpPr>
          <p:cNvPr id="10" name="TextBox 9">
            <a:extLst>
              <a:ext uri="{FF2B5EF4-FFF2-40B4-BE49-F238E27FC236}">
                <a16:creationId xmlns:a16="http://schemas.microsoft.com/office/drawing/2014/main" id="{1798456C-6F7A-4545-BB83-A8B026E1AA03}"/>
              </a:ext>
            </a:extLst>
          </p:cNvPr>
          <p:cNvSpPr txBox="1"/>
          <p:nvPr/>
        </p:nvSpPr>
        <p:spPr>
          <a:xfrm>
            <a:off x="3814233" y="2532560"/>
            <a:ext cx="4563533" cy="769441"/>
          </a:xfrm>
          <a:prstGeom prst="rect">
            <a:avLst/>
          </a:prstGeom>
          <a:noFill/>
        </p:spPr>
        <p:txBody>
          <a:bodyPr wrap="square" rtlCol="0">
            <a:spAutoFit/>
          </a:bodyPr>
          <a:lstStyle/>
          <a:p>
            <a:pPr algn="ctr"/>
            <a:r>
              <a:rPr lang="en-US" sz="4400" b="1" dirty="0"/>
              <a:t>Woman (W) </a:t>
            </a:r>
            <a:endParaRPr lang="ru-RU" sz="4400" b="1" dirty="0"/>
          </a:p>
        </p:txBody>
      </p:sp>
    </p:spTree>
    <p:extLst>
      <p:ext uri="{BB962C8B-B14F-4D97-AF65-F5344CB8AC3E}">
        <p14:creationId xmlns:p14="http://schemas.microsoft.com/office/powerpoint/2010/main" val="8011405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id="{72D10289-E36A-497C-AC5D-198B849C1EFF}"/>
              </a:ext>
            </a:extLst>
          </p:cNvPr>
          <p:cNvSpPr/>
          <p:nvPr/>
        </p:nvSpPr>
        <p:spPr>
          <a:xfrm>
            <a:off x="1829024" y="627632"/>
            <a:ext cx="8533952" cy="5940088"/>
          </a:xfrm>
          <a:prstGeom prst="rect">
            <a:avLst/>
          </a:prstGeom>
        </p:spPr>
        <p:txBody>
          <a:bodyPr wrap="square">
            <a:spAutoFit/>
          </a:bodyPr>
          <a:lstStyle/>
          <a:p>
            <a:pPr>
              <a:spcBef>
                <a:spcPts val="600"/>
              </a:spcBef>
              <a:spcAft>
                <a:spcPts val="0"/>
              </a:spcAft>
            </a:pPr>
            <a:r>
              <a:rPr lang="ru-RU" b="1" dirty="0">
                <a:latin typeface="Arial" panose="020B0604020202020204" pitchFamily="34" charset="0"/>
                <a:ea typeface="Times New Roman" panose="02020603050405020304" pitchFamily="18" charset="0"/>
                <a:cs typeface="Times New Roman" panose="02020603050405020304" pitchFamily="18" charset="0"/>
              </a:rPr>
              <a:t>222.7</a:t>
            </a:r>
            <a:r>
              <a:rPr lang="ru-RU" dirty="0">
                <a:latin typeface="Arial" panose="020B0604020202020204" pitchFamily="34" charset="0"/>
                <a:ea typeface="Times New Roman" panose="02020603050405020304" pitchFamily="18" charset="0"/>
                <a:cs typeface="Times New Roman" panose="02020603050405020304" pitchFamily="18" charset="0"/>
              </a:rPr>
              <a:t>	</a:t>
            </a:r>
            <a:r>
              <a:rPr lang="ru-RU" b="1" dirty="0">
                <a:latin typeface="Arial" panose="020B0604020202020204" pitchFamily="34" charset="0"/>
                <a:ea typeface="Times New Roman" panose="02020603050405020304" pitchFamily="18" charset="0"/>
                <a:cs typeface="Times New Roman" panose="02020603050405020304" pitchFamily="18" charset="0"/>
              </a:rPr>
              <a:t>Запрет на использование научного и медицинского оборудования на соревнованиях ФИС</a:t>
            </a:r>
            <a:r>
              <a:rPr lang="ru-RU" sz="2000" dirty="0">
                <a:latin typeface="Arial" panose="020B0604020202020204" pitchFamily="34" charset="0"/>
                <a:ea typeface="Times New Roman" panose="02020603050405020304" pitchFamily="18" charset="0"/>
                <a:cs typeface="Times New Roman" panose="02020603050405020304" pitchFamily="18" charset="0"/>
              </a:rPr>
              <a:t> </a:t>
            </a:r>
            <a:endParaRPr lang="ru-RU" dirty="0">
              <a:latin typeface="Arial" panose="020B0604020202020204" pitchFamily="34" charset="0"/>
              <a:ea typeface="Times New Roman" panose="02020603050405020304" pitchFamily="18" charset="0"/>
              <a:cs typeface="Times New Roman" panose="02020603050405020304" pitchFamily="18" charset="0"/>
            </a:endParaRPr>
          </a:p>
          <a:p>
            <a:pPr indent="180340" algn="just">
              <a:spcAft>
                <a:spcPts val="0"/>
              </a:spcAft>
            </a:pPr>
            <a:r>
              <a:rPr lang="ru-RU" dirty="0">
                <a:latin typeface="Arial" panose="020B0604020202020204" pitchFamily="34" charset="0"/>
                <a:ea typeface="Times New Roman" panose="02020603050405020304" pitchFamily="18" charset="0"/>
                <a:cs typeface="Times New Roman" panose="02020603050405020304" pitchFamily="18" charset="0"/>
              </a:rPr>
              <a:t>Любой национальной федерации, ее представителю или членам команды запрещается приносить и/или использовать любое из следующих научных или медицинских устройств (далее «Оборудование») в/на любом месте проведения соревнований во время чемпионатов мира ФИС, Кубков мира и других соревнований, включенных в календарь ФИС: </a:t>
            </a:r>
          </a:p>
          <a:p>
            <a:pPr indent="180340" algn="just">
              <a:spcAft>
                <a:spcPts val="0"/>
              </a:spcAft>
            </a:pPr>
            <a:r>
              <a:rPr lang="ru-RU" dirty="0">
                <a:latin typeface="Arial" panose="020B0604020202020204" pitchFamily="34" charset="0"/>
                <a:ea typeface="Times New Roman" panose="02020603050405020304" pitchFamily="18" charset="0"/>
                <a:cs typeface="Times New Roman" panose="02020603050405020304" pitchFamily="18" charset="0"/>
              </a:rPr>
              <a:t>- Кислородные баллоны и связанные с ними устройства; </a:t>
            </a:r>
          </a:p>
          <a:p>
            <a:pPr indent="180340" algn="just">
              <a:spcAft>
                <a:spcPts val="0"/>
              </a:spcAft>
            </a:pPr>
            <a:r>
              <a:rPr lang="ru-RU" dirty="0">
                <a:latin typeface="Arial" panose="020B0604020202020204" pitchFamily="34" charset="0"/>
                <a:ea typeface="Times New Roman" panose="02020603050405020304" pitchFamily="18" charset="0"/>
                <a:cs typeface="Times New Roman" panose="02020603050405020304" pitchFamily="18" charset="0"/>
              </a:rPr>
              <a:t>- Гипоксические или </a:t>
            </a:r>
            <a:r>
              <a:rPr lang="ru-RU" dirty="0" err="1">
                <a:latin typeface="Arial" panose="020B0604020202020204" pitchFamily="34" charset="0"/>
                <a:ea typeface="Times New Roman" panose="02020603050405020304" pitchFamily="18" charset="0"/>
                <a:cs typeface="Times New Roman" panose="02020603050405020304" pitchFamily="18" charset="0"/>
              </a:rPr>
              <a:t>гипероксические</a:t>
            </a:r>
            <a:r>
              <a:rPr lang="ru-RU" dirty="0">
                <a:latin typeface="Arial" panose="020B0604020202020204" pitchFamily="34" charset="0"/>
                <a:ea typeface="Times New Roman" panose="02020603050405020304" pitchFamily="18" charset="0"/>
                <a:cs typeface="Times New Roman" panose="02020603050405020304" pitchFamily="18" charset="0"/>
              </a:rPr>
              <a:t> палатки, камеры и связанные с ними устройства; </a:t>
            </a:r>
          </a:p>
          <a:p>
            <a:pPr indent="180340" algn="just">
              <a:spcAft>
                <a:spcPts val="0"/>
              </a:spcAft>
            </a:pPr>
            <a:r>
              <a:rPr lang="ru-RU" dirty="0">
                <a:latin typeface="Arial" panose="020B0604020202020204" pitchFamily="34" charset="0"/>
                <a:ea typeface="Times New Roman" panose="02020603050405020304" pitchFamily="18" charset="0"/>
                <a:cs typeface="Times New Roman" panose="02020603050405020304" pitchFamily="18" charset="0"/>
              </a:rPr>
              <a:t>- Криогенные камеры для криотерапии всего тела и связанные с ними устройства. </a:t>
            </a:r>
          </a:p>
          <a:p>
            <a:pPr indent="180340" algn="just">
              <a:spcAft>
                <a:spcPts val="0"/>
              </a:spcAft>
            </a:pP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Национальная федерация несет ответственность за обеспечение соблюдения данной статьи всеми ее представителями или членами команды. Несоблюдение данной статьи влечет за собой наказание, предусмотренное статьей 223.3. В случае рецидива, дисквалификация на спортсмена налагается независимо от того, приведет ли данное нарушение к преимуществу в полученном результате. В дополнение к санкциям, перечисленным выше, ФИС может распорядиться о немедленном удалении Оборудования с места проведения соревнования за счет отвечающей Национальной федерации.</a:t>
            </a:r>
          </a:p>
        </p:txBody>
      </p:sp>
    </p:spTree>
    <p:extLst>
      <p:ext uri="{BB962C8B-B14F-4D97-AF65-F5344CB8AC3E}">
        <p14:creationId xmlns:p14="http://schemas.microsoft.com/office/powerpoint/2010/main" val="33415972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30AAB26-ECCE-432D-BC81-32C2498BF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83" y="186085"/>
            <a:ext cx="1740483" cy="1305364"/>
          </a:xfrm>
          <a:prstGeom prst="rect">
            <a:avLst/>
          </a:prstGeom>
        </p:spPr>
      </p:pic>
      <p:pic>
        <p:nvPicPr>
          <p:cNvPr id="5" name="Графический объект2">
            <a:extLst>
              <a:ext uri="{FF2B5EF4-FFF2-40B4-BE49-F238E27FC236}">
                <a16:creationId xmlns:a16="http://schemas.microsoft.com/office/drawing/2014/main" id="{6FDCB947-34C2-4764-963E-C8671846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896" y="211022"/>
            <a:ext cx="1189608" cy="128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Прямоугольник 33">
            <a:extLst>
              <a:ext uri="{FF2B5EF4-FFF2-40B4-BE49-F238E27FC236}">
                <a16:creationId xmlns:a16="http://schemas.microsoft.com/office/drawing/2014/main" id="{7F08B175-12D6-4168-B62F-E13FD6286EFB}"/>
              </a:ext>
            </a:extLst>
          </p:cNvPr>
          <p:cNvSpPr/>
          <p:nvPr/>
        </p:nvSpPr>
        <p:spPr>
          <a:xfrm>
            <a:off x="1835166" y="1491449"/>
            <a:ext cx="8622730" cy="3924151"/>
          </a:xfrm>
          <a:prstGeom prst="rect">
            <a:avLst/>
          </a:prstGeom>
        </p:spPr>
        <p:txBody>
          <a:bodyPr wrap="square">
            <a:spAutoFit/>
          </a:bodyPr>
          <a:lstStyle/>
          <a:p>
            <a:pPr algn="just">
              <a:spcBef>
                <a:spcPts val="600"/>
              </a:spcBef>
              <a:spcAft>
                <a:spcPts val="0"/>
              </a:spcAft>
            </a:pPr>
            <a:r>
              <a:rPr lang="ru-RU"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606.2.	Костюмы для соревнований</a:t>
            </a:r>
          </a:p>
          <a:p>
            <a:pPr algn="just">
              <a:spcBef>
                <a:spcPts val="600"/>
              </a:spcBef>
              <a:spcAft>
                <a:spcPts val="0"/>
              </a:spcAft>
            </a:pPr>
            <a:r>
              <a:rPr lang="ru-RU"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606.2.1.</a:t>
            </a: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Для всех соревнований ФИС (кроме слалома), костюмы для соревнований должны соответствовать спецификациям ФИС для соревновательного оборудования .</a:t>
            </a:r>
          </a:p>
          <a:p>
            <a:pPr algn="just">
              <a:spcBef>
                <a:spcPts val="600"/>
              </a:spcBef>
              <a:spcAft>
                <a:spcPts val="0"/>
              </a:spcAft>
            </a:pPr>
            <a:r>
              <a:rPr lang="ru-RU"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606.2.2.</a:t>
            </a: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На всех соревнованиях (кроме слалома), костюм для соревнований на Зимних Олимпийских играх, Чемпионатах мира ФИС, Кубках мира ФИС (уровень 0), Континентальных кубках ФИС, Универсиадах и Чемпионатах мира ФИС среди юниоров (уровень 1) должен иметь метку, подтверждающую соответствие спецификациям ФИС для соревновательных костюмов. </a:t>
            </a:r>
          </a:p>
          <a:p>
            <a:pPr algn="just">
              <a:spcBef>
                <a:spcPts val="600"/>
              </a:spcBef>
              <a:spcAft>
                <a:spcPts val="0"/>
              </a:spcAft>
            </a:pPr>
            <a:r>
              <a:rPr lang="ru-RU"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Для уровня 0, спортсмены в костюме для соревнований без метки не будут допущены к старту (статья 627.2). Обе системы соответствия, системы меток и системы пломб, будут действительны только для уровня 1 в течение переходного периода до конца сезона 2019/20.</a:t>
            </a:r>
          </a:p>
        </p:txBody>
      </p:sp>
    </p:spTree>
    <p:extLst>
      <p:ext uri="{BB962C8B-B14F-4D97-AF65-F5344CB8AC3E}">
        <p14:creationId xmlns:p14="http://schemas.microsoft.com/office/powerpoint/2010/main" val="7463203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TotalTime>
  <Words>143</Words>
  <Application>Microsoft Office PowerPoint</Application>
  <PresentationFormat>Широкоэкранный</PresentationFormat>
  <Paragraphs>121</Paragraphs>
  <Slides>34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34</vt:i4>
      </vt:variant>
    </vt:vector>
  </HeadingPairs>
  <TitlesOfParts>
    <vt:vector size="38" baseType="lpstr">
      <vt:lpstr>Arial</vt:lpstr>
      <vt:lpstr>Calibri</vt:lpstr>
      <vt:lpstr>Calibri Light</vt:lpstr>
      <vt:lpstr>Тема Office</vt:lpstr>
      <vt:lpstr>Изменения и дополнения к правилам ФИС  в сезоне 2019-2020</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Изменения и дополнения к правилам ФИС  в сезоне 2019-2020</dc:title>
  <dc:creator>Петров Сергей Алексеевич</dc:creator>
  <cp:lastModifiedBy>Петров Сергей Алексеевич</cp:lastModifiedBy>
  <cp:revision>30</cp:revision>
  <dcterms:created xsi:type="dcterms:W3CDTF">2019-09-15T09:58:09Z</dcterms:created>
  <dcterms:modified xsi:type="dcterms:W3CDTF">2019-09-19T05:30:42Z</dcterms:modified>
</cp:coreProperties>
</file>